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9" r:id="rId5"/>
  </p:sldMasterIdLst>
  <p:notesMasterIdLst>
    <p:notesMasterId r:id="rId72"/>
  </p:notesMasterIdLst>
  <p:handoutMasterIdLst>
    <p:handoutMasterId r:id="rId73"/>
  </p:handoutMasterIdLst>
  <p:sldIdLst>
    <p:sldId id="256" r:id="rId6"/>
    <p:sldId id="257" r:id="rId7"/>
    <p:sldId id="338" r:id="rId8"/>
    <p:sldId id="334" r:id="rId9"/>
    <p:sldId id="258" r:id="rId10"/>
    <p:sldId id="275" r:id="rId11"/>
    <p:sldId id="277" r:id="rId12"/>
    <p:sldId id="260" r:id="rId13"/>
    <p:sldId id="273" r:id="rId14"/>
    <p:sldId id="274" r:id="rId15"/>
    <p:sldId id="339" r:id="rId16"/>
    <p:sldId id="259" r:id="rId17"/>
    <p:sldId id="335" r:id="rId18"/>
    <p:sldId id="283" r:id="rId19"/>
    <p:sldId id="276" r:id="rId20"/>
    <p:sldId id="278" r:id="rId21"/>
    <p:sldId id="279" r:id="rId22"/>
    <p:sldId id="262" r:id="rId23"/>
    <p:sldId id="284" r:id="rId24"/>
    <p:sldId id="286" r:id="rId25"/>
    <p:sldId id="285" r:id="rId26"/>
    <p:sldId id="287" r:id="rId27"/>
    <p:sldId id="288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316" r:id="rId38"/>
    <p:sldId id="299" r:id="rId39"/>
    <p:sldId id="304" r:id="rId40"/>
    <p:sldId id="305" r:id="rId41"/>
    <p:sldId id="306" r:id="rId42"/>
    <p:sldId id="308" r:id="rId43"/>
    <p:sldId id="309" r:id="rId44"/>
    <p:sldId id="307" r:id="rId45"/>
    <p:sldId id="310" r:id="rId46"/>
    <p:sldId id="311" r:id="rId47"/>
    <p:sldId id="302" r:id="rId48"/>
    <p:sldId id="312" r:id="rId49"/>
    <p:sldId id="313" r:id="rId50"/>
    <p:sldId id="314" r:id="rId51"/>
    <p:sldId id="315" r:id="rId52"/>
    <p:sldId id="265" r:id="rId53"/>
    <p:sldId id="318" r:id="rId54"/>
    <p:sldId id="319" r:id="rId55"/>
    <p:sldId id="320" r:id="rId56"/>
    <p:sldId id="324" r:id="rId57"/>
    <p:sldId id="325" r:id="rId58"/>
    <p:sldId id="327" r:id="rId59"/>
    <p:sldId id="328" r:id="rId60"/>
    <p:sldId id="329" r:id="rId61"/>
    <p:sldId id="333" r:id="rId62"/>
    <p:sldId id="337" r:id="rId63"/>
    <p:sldId id="330" r:id="rId64"/>
    <p:sldId id="326" r:id="rId65"/>
    <p:sldId id="270" r:id="rId66"/>
    <p:sldId id="331" r:id="rId67"/>
    <p:sldId id="336" r:id="rId68"/>
    <p:sldId id="332" r:id="rId69"/>
    <p:sldId id="303" r:id="rId70"/>
    <p:sldId id="317" r:id="rId7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845" autoAdjust="0"/>
  </p:normalViewPr>
  <p:slideViewPr>
    <p:cSldViewPr snapToGrid="0" showGuides="1">
      <p:cViewPr varScale="1">
        <p:scale>
          <a:sx n="69" d="100"/>
          <a:sy n="69" d="100"/>
        </p:scale>
        <p:origin x="1234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1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B35430-15CA-40D2-91DD-17A5A6AC2CDD}" type="doc">
      <dgm:prSet loTypeId="urn:microsoft.com/office/officeart/2005/8/layout/radial5" loCatId="relationship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F5271202-B67B-41F4-A57E-9EA4868C0634}">
      <dgm:prSet phldrT="[Text]"/>
      <dgm:spPr/>
      <dgm:t>
        <a:bodyPr/>
        <a:lstStyle/>
        <a:p>
          <a:r>
            <a:rPr lang="en-US" dirty="0" smtClean="0"/>
            <a:t>Microservices</a:t>
          </a:r>
          <a:endParaRPr lang="en-US" dirty="0"/>
        </a:p>
      </dgm:t>
    </dgm:pt>
    <dgm:pt modelId="{ECE304EC-F8FF-41CF-A0BE-CC8E992164DA}" type="parTrans" cxnId="{E2E11828-549C-4388-9293-AACE14A50BAA}">
      <dgm:prSet/>
      <dgm:spPr/>
      <dgm:t>
        <a:bodyPr/>
        <a:lstStyle/>
        <a:p>
          <a:endParaRPr lang="en-US"/>
        </a:p>
      </dgm:t>
    </dgm:pt>
    <dgm:pt modelId="{74DD0169-B885-4A43-9C78-A567190A074C}" type="sibTrans" cxnId="{E2E11828-549C-4388-9293-AACE14A50BAA}">
      <dgm:prSet/>
      <dgm:spPr/>
      <dgm:t>
        <a:bodyPr/>
        <a:lstStyle/>
        <a:p>
          <a:endParaRPr lang="en-US"/>
        </a:p>
      </dgm:t>
    </dgm:pt>
    <dgm:pt modelId="{257BE74D-33F8-41F7-AC73-35165ABCF2CA}">
      <dgm:prSet phldrT="[Text]"/>
      <dgm:spPr/>
      <dgm:t>
        <a:bodyPr/>
        <a:lstStyle/>
        <a:p>
          <a:r>
            <a:rPr lang="en-US" dirty="0" smtClean="0"/>
            <a:t>Modelled around business concepts</a:t>
          </a:r>
          <a:endParaRPr lang="en-US" dirty="0"/>
        </a:p>
      </dgm:t>
    </dgm:pt>
    <dgm:pt modelId="{E0B199D6-F684-49C8-8ED1-411540627E90}" type="parTrans" cxnId="{D286F775-07C1-4699-B108-58D6487F9B3B}">
      <dgm:prSet/>
      <dgm:spPr/>
      <dgm:t>
        <a:bodyPr/>
        <a:lstStyle/>
        <a:p>
          <a:endParaRPr lang="en-US"/>
        </a:p>
      </dgm:t>
    </dgm:pt>
    <dgm:pt modelId="{8BBE938D-81C1-4C71-903B-6984C78AA534}" type="sibTrans" cxnId="{D286F775-07C1-4699-B108-58D6487F9B3B}">
      <dgm:prSet/>
      <dgm:spPr/>
      <dgm:t>
        <a:bodyPr/>
        <a:lstStyle/>
        <a:p>
          <a:endParaRPr lang="en-US"/>
        </a:p>
      </dgm:t>
    </dgm:pt>
    <dgm:pt modelId="{84D9822C-FF49-4164-BD3B-28701FBFFB3F}">
      <dgm:prSet phldrT="[Text]"/>
      <dgm:spPr/>
      <dgm:t>
        <a:bodyPr/>
        <a:lstStyle/>
        <a:p>
          <a:r>
            <a:rPr lang="en-US" dirty="0" smtClean="0"/>
            <a:t>Culture of automation</a:t>
          </a:r>
          <a:endParaRPr lang="en-US" dirty="0"/>
        </a:p>
      </dgm:t>
    </dgm:pt>
    <dgm:pt modelId="{E0E6A470-F08F-4AA7-A73A-9FE05A87F2CC}" type="parTrans" cxnId="{489BCE76-8F3F-4CFC-9B36-8DA2ECB43E77}">
      <dgm:prSet/>
      <dgm:spPr/>
      <dgm:t>
        <a:bodyPr/>
        <a:lstStyle/>
        <a:p>
          <a:endParaRPr lang="en-US"/>
        </a:p>
      </dgm:t>
    </dgm:pt>
    <dgm:pt modelId="{0D7D0E25-1E16-4416-AABC-4C7080269DA5}" type="sibTrans" cxnId="{489BCE76-8F3F-4CFC-9B36-8DA2ECB43E77}">
      <dgm:prSet/>
      <dgm:spPr/>
      <dgm:t>
        <a:bodyPr/>
        <a:lstStyle/>
        <a:p>
          <a:endParaRPr lang="en-US"/>
        </a:p>
      </dgm:t>
    </dgm:pt>
    <dgm:pt modelId="{EF305BCB-832F-4EB1-BD4A-DE45708E3A73}">
      <dgm:prSet phldrT="[Text]"/>
      <dgm:spPr/>
      <dgm:t>
        <a:bodyPr/>
        <a:lstStyle/>
        <a:p>
          <a:r>
            <a:rPr lang="en-US" dirty="0" smtClean="0"/>
            <a:t>Hide internal implementation details</a:t>
          </a:r>
          <a:endParaRPr lang="en-US" dirty="0"/>
        </a:p>
      </dgm:t>
    </dgm:pt>
    <dgm:pt modelId="{6901A8B4-9CF0-4F89-B3EA-B812B08ED146}" type="parTrans" cxnId="{E802B73F-8F87-496C-9D9B-2DF93D6792AE}">
      <dgm:prSet/>
      <dgm:spPr/>
      <dgm:t>
        <a:bodyPr/>
        <a:lstStyle/>
        <a:p>
          <a:endParaRPr lang="en-US"/>
        </a:p>
      </dgm:t>
    </dgm:pt>
    <dgm:pt modelId="{3CABC1ED-1C48-441D-815A-2270618A6BD2}" type="sibTrans" cxnId="{E802B73F-8F87-496C-9D9B-2DF93D6792AE}">
      <dgm:prSet/>
      <dgm:spPr/>
      <dgm:t>
        <a:bodyPr/>
        <a:lstStyle/>
        <a:p>
          <a:endParaRPr lang="en-US"/>
        </a:p>
      </dgm:t>
    </dgm:pt>
    <dgm:pt modelId="{CFFC9759-141E-4517-A952-E8F2DD68CC7E}">
      <dgm:prSet phldrT="[Text]"/>
      <dgm:spPr/>
      <dgm:t>
        <a:bodyPr/>
        <a:lstStyle/>
        <a:p>
          <a:r>
            <a:rPr lang="en-US" dirty="0" smtClean="0"/>
            <a:t>Decentralize all the things</a:t>
          </a:r>
          <a:endParaRPr lang="en-US" dirty="0"/>
        </a:p>
      </dgm:t>
    </dgm:pt>
    <dgm:pt modelId="{3F0A81F3-8FD5-4D53-A86D-A50CF54B366D}" type="parTrans" cxnId="{308BFC0A-884F-432B-B740-20338D989441}">
      <dgm:prSet/>
      <dgm:spPr/>
      <dgm:t>
        <a:bodyPr/>
        <a:lstStyle/>
        <a:p>
          <a:endParaRPr lang="en-US"/>
        </a:p>
      </dgm:t>
    </dgm:pt>
    <dgm:pt modelId="{64FC0B41-5F8C-4ECD-B2F0-E9B950571F83}" type="sibTrans" cxnId="{308BFC0A-884F-432B-B740-20338D989441}">
      <dgm:prSet/>
      <dgm:spPr/>
      <dgm:t>
        <a:bodyPr/>
        <a:lstStyle/>
        <a:p>
          <a:endParaRPr lang="en-US"/>
        </a:p>
      </dgm:t>
    </dgm:pt>
    <dgm:pt modelId="{CB751F99-20DC-4F83-943E-998B254EE482}">
      <dgm:prSet phldrT="[Text]"/>
      <dgm:spPr/>
      <dgm:t>
        <a:bodyPr/>
        <a:lstStyle/>
        <a:p>
          <a:r>
            <a:rPr lang="en-US" dirty="0" smtClean="0"/>
            <a:t>Deploy independently</a:t>
          </a:r>
          <a:endParaRPr lang="en-US" dirty="0"/>
        </a:p>
      </dgm:t>
    </dgm:pt>
    <dgm:pt modelId="{60C5F5C0-417F-4AC6-8920-0ABE101A62C1}" type="parTrans" cxnId="{D63F9D05-A1E5-495F-BC8C-AF86A38F8AD4}">
      <dgm:prSet/>
      <dgm:spPr/>
      <dgm:t>
        <a:bodyPr/>
        <a:lstStyle/>
        <a:p>
          <a:endParaRPr lang="en-US"/>
        </a:p>
      </dgm:t>
    </dgm:pt>
    <dgm:pt modelId="{16ECFEF1-0659-4CB3-BBC8-186ECB7E93BA}" type="sibTrans" cxnId="{D63F9D05-A1E5-495F-BC8C-AF86A38F8AD4}">
      <dgm:prSet/>
      <dgm:spPr/>
      <dgm:t>
        <a:bodyPr/>
        <a:lstStyle/>
        <a:p>
          <a:endParaRPr lang="en-US"/>
        </a:p>
      </dgm:t>
    </dgm:pt>
    <dgm:pt modelId="{8A281638-8DAC-4759-87FB-1001BC4B6EC7}">
      <dgm:prSet phldrT="[Text]"/>
      <dgm:spPr/>
      <dgm:t>
        <a:bodyPr/>
        <a:lstStyle/>
        <a:p>
          <a:r>
            <a:rPr lang="en-US" dirty="0" smtClean="0"/>
            <a:t>Isolate failure</a:t>
          </a:r>
          <a:endParaRPr lang="en-US" dirty="0"/>
        </a:p>
      </dgm:t>
    </dgm:pt>
    <dgm:pt modelId="{C0B8CCCC-A4E9-488D-8DF8-25DF3B9D25E5}" type="parTrans" cxnId="{C0AF0010-3497-4CB2-A9B5-B262D0CCA73F}">
      <dgm:prSet/>
      <dgm:spPr/>
      <dgm:t>
        <a:bodyPr/>
        <a:lstStyle/>
        <a:p>
          <a:endParaRPr lang="en-US"/>
        </a:p>
      </dgm:t>
    </dgm:pt>
    <dgm:pt modelId="{4F6E3C9E-FD91-4327-B2FB-C6BD966AD0B8}" type="sibTrans" cxnId="{C0AF0010-3497-4CB2-A9B5-B262D0CCA73F}">
      <dgm:prSet/>
      <dgm:spPr/>
      <dgm:t>
        <a:bodyPr/>
        <a:lstStyle/>
        <a:p>
          <a:endParaRPr lang="en-US"/>
        </a:p>
      </dgm:t>
    </dgm:pt>
    <dgm:pt modelId="{E2915456-0248-47EA-94F7-7101C3A22F60}">
      <dgm:prSet phldrT="[Text]"/>
      <dgm:spPr/>
      <dgm:t>
        <a:bodyPr/>
        <a:lstStyle/>
        <a:p>
          <a:r>
            <a:rPr lang="en-US" dirty="0" smtClean="0"/>
            <a:t>Highly observable</a:t>
          </a:r>
          <a:endParaRPr lang="en-US" dirty="0"/>
        </a:p>
      </dgm:t>
    </dgm:pt>
    <dgm:pt modelId="{6EA1DAE1-E296-4924-83D2-AF7900198D63}" type="parTrans" cxnId="{B6D14DC4-A316-4373-8EC5-63449706729B}">
      <dgm:prSet/>
      <dgm:spPr/>
      <dgm:t>
        <a:bodyPr/>
        <a:lstStyle/>
        <a:p>
          <a:endParaRPr lang="en-US"/>
        </a:p>
      </dgm:t>
    </dgm:pt>
    <dgm:pt modelId="{6FA7C378-9198-42D1-87F9-3C98E97A7284}" type="sibTrans" cxnId="{B6D14DC4-A316-4373-8EC5-63449706729B}">
      <dgm:prSet/>
      <dgm:spPr/>
      <dgm:t>
        <a:bodyPr/>
        <a:lstStyle/>
        <a:p>
          <a:endParaRPr lang="en-US"/>
        </a:p>
      </dgm:t>
    </dgm:pt>
    <dgm:pt modelId="{4017ADC8-8996-448A-B749-696145CE1E64}">
      <dgm:prSet phldrT="[Text]"/>
      <dgm:spPr/>
      <dgm:t>
        <a:bodyPr/>
        <a:lstStyle/>
        <a:p>
          <a:endParaRPr lang="en-US" dirty="0"/>
        </a:p>
      </dgm:t>
    </dgm:pt>
    <dgm:pt modelId="{46A96510-96C5-4681-A260-AF21D049847B}" type="parTrans" cxnId="{B537F4FA-375C-48E7-8132-FEAD120BC0B6}">
      <dgm:prSet/>
      <dgm:spPr/>
      <dgm:t>
        <a:bodyPr/>
        <a:lstStyle/>
        <a:p>
          <a:endParaRPr lang="en-US"/>
        </a:p>
      </dgm:t>
    </dgm:pt>
    <dgm:pt modelId="{658F1B9F-6849-4BA1-835C-24BEB9ACE775}" type="sibTrans" cxnId="{B537F4FA-375C-48E7-8132-FEAD120BC0B6}">
      <dgm:prSet/>
      <dgm:spPr/>
      <dgm:t>
        <a:bodyPr/>
        <a:lstStyle/>
        <a:p>
          <a:endParaRPr lang="en-US"/>
        </a:p>
      </dgm:t>
    </dgm:pt>
    <dgm:pt modelId="{DAA7F1F3-7487-4F4C-B087-68E512E321B7}" type="pres">
      <dgm:prSet presAssocID="{D3B35430-15CA-40D2-91DD-17A5A6AC2CD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D10D0F-385B-41E8-9D7F-D858E0ACA2F4}" type="pres">
      <dgm:prSet presAssocID="{F5271202-B67B-41F4-A57E-9EA4868C0634}" presName="centerShape" presStyleLbl="node0" presStyleIdx="0" presStyleCnt="1"/>
      <dgm:spPr/>
      <dgm:t>
        <a:bodyPr/>
        <a:lstStyle/>
        <a:p>
          <a:endParaRPr lang="en-US"/>
        </a:p>
      </dgm:t>
    </dgm:pt>
    <dgm:pt modelId="{48E9BC49-189F-4A69-A74C-AEE0DD8C0338}" type="pres">
      <dgm:prSet presAssocID="{E0B199D6-F684-49C8-8ED1-411540627E90}" presName="parTrans" presStyleLbl="sibTrans2D1" presStyleIdx="0" presStyleCnt="7"/>
      <dgm:spPr/>
      <dgm:t>
        <a:bodyPr/>
        <a:lstStyle/>
        <a:p>
          <a:endParaRPr lang="en-US"/>
        </a:p>
      </dgm:t>
    </dgm:pt>
    <dgm:pt modelId="{A5C0A607-699A-45A7-BD3B-A5001EBF6D12}" type="pres">
      <dgm:prSet presAssocID="{E0B199D6-F684-49C8-8ED1-411540627E90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DF84F4BC-D8ED-4F8B-9F31-F0AFFC7FA07C}" type="pres">
      <dgm:prSet presAssocID="{257BE74D-33F8-41F7-AC73-35165ABCF2CA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03FCBC-1A0C-4F80-A3F2-8CC021B2E737}" type="pres">
      <dgm:prSet presAssocID="{E0E6A470-F08F-4AA7-A73A-9FE05A87F2CC}" presName="parTrans" presStyleLbl="sibTrans2D1" presStyleIdx="1" presStyleCnt="7"/>
      <dgm:spPr/>
      <dgm:t>
        <a:bodyPr/>
        <a:lstStyle/>
        <a:p>
          <a:endParaRPr lang="en-US"/>
        </a:p>
      </dgm:t>
    </dgm:pt>
    <dgm:pt modelId="{2F55B565-F7D6-4FE6-8512-F11F2415ACB6}" type="pres">
      <dgm:prSet presAssocID="{E0E6A470-F08F-4AA7-A73A-9FE05A87F2CC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5636B862-EB16-4816-8B1C-44E9BB3F74BE}" type="pres">
      <dgm:prSet presAssocID="{84D9822C-FF49-4164-BD3B-28701FBFFB3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2C94CD-3974-4D52-A1C0-C22828684F9D}" type="pres">
      <dgm:prSet presAssocID="{6901A8B4-9CF0-4F89-B3EA-B812B08ED146}" presName="parTrans" presStyleLbl="sibTrans2D1" presStyleIdx="2" presStyleCnt="7"/>
      <dgm:spPr/>
      <dgm:t>
        <a:bodyPr/>
        <a:lstStyle/>
        <a:p>
          <a:endParaRPr lang="en-US"/>
        </a:p>
      </dgm:t>
    </dgm:pt>
    <dgm:pt modelId="{80CF2477-0C6C-4D67-A13C-17D62A7D07AC}" type="pres">
      <dgm:prSet presAssocID="{6901A8B4-9CF0-4F89-B3EA-B812B08ED146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F22AD5C4-5144-4C08-ACCC-AF793777D9B2}" type="pres">
      <dgm:prSet presAssocID="{EF305BCB-832F-4EB1-BD4A-DE45708E3A7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A0DD27-2A9F-49B7-BA67-C4477F9E1E9C}" type="pres">
      <dgm:prSet presAssocID="{3F0A81F3-8FD5-4D53-A86D-A50CF54B366D}" presName="parTrans" presStyleLbl="sibTrans2D1" presStyleIdx="3" presStyleCnt="7"/>
      <dgm:spPr/>
      <dgm:t>
        <a:bodyPr/>
        <a:lstStyle/>
        <a:p>
          <a:endParaRPr lang="en-US"/>
        </a:p>
      </dgm:t>
    </dgm:pt>
    <dgm:pt modelId="{85720C33-280D-4E5D-AE4E-C83AD872723E}" type="pres">
      <dgm:prSet presAssocID="{3F0A81F3-8FD5-4D53-A86D-A50CF54B366D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4D815868-17D2-468C-B026-FCDB1D466414}" type="pres">
      <dgm:prSet presAssocID="{CFFC9759-141E-4517-A952-E8F2DD68CC7E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AD667-FAC5-4AE2-8BCB-0253F81832C2}" type="pres">
      <dgm:prSet presAssocID="{60C5F5C0-417F-4AC6-8920-0ABE101A62C1}" presName="parTrans" presStyleLbl="sibTrans2D1" presStyleIdx="4" presStyleCnt="7"/>
      <dgm:spPr/>
      <dgm:t>
        <a:bodyPr/>
        <a:lstStyle/>
        <a:p>
          <a:endParaRPr lang="en-US"/>
        </a:p>
      </dgm:t>
    </dgm:pt>
    <dgm:pt modelId="{FF49E47E-FBE6-4247-B4FE-BABB26BD1F08}" type="pres">
      <dgm:prSet presAssocID="{60C5F5C0-417F-4AC6-8920-0ABE101A62C1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D6361822-877A-4DA9-A2F7-04E06AEC22F7}" type="pres">
      <dgm:prSet presAssocID="{CB751F99-20DC-4F83-943E-998B254EE48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6F4242-F832-49DF-A077-DD5DD831389A}" type="pres">
      <dgm:prSet presAssocID="{C0B8CCCC-A4E9-488D-8DF8-25DF3B9D25E5}" presName="parTrans" presStyleLbl="sibTrans2D1" presStyleIdx="5" presStyleCnt="7"/>
      <dgm:spPr/>
      <dgm:t>
        <a:bodyPr/>
        <a:lstStyle/>
        <a:p>
          <a:endParaRPr lang="en-US"/>
        </a:p>
      </dgm:t>
    </dgm:pt>
    <dgm:pt modelId="{C825FEAB-FB9B-4372-B7FD-4779CCE31C7A}" type="pres">
      <dgm:prSet presAssocID="{C0B8CCCC-A4E9-488D-8DF8-25DF3B9D25E5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5F729633-6794-46FA-8FC7-3F1EC8761419}" type="pres">
      <dgm:prSet presAssocID="{8A281638-8DAC-4759-87FB-1001BC4B6EC7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D524F-D696-43EE-A7CA-74BEB81DAF93}" type="pres">
      <dgm:prSet presAssocID="{6EA1DAE1-E296-4924-83D2-AF7900198D63}" presName="parTrans" presStyleLbl="sibTrans2D1" presStyleIdx="6" presStyleCnt="7"/>
      <dgm:spPr/>
      <dgm:t>
        <a:bodyPr/>
        <a:lstStyle/>
        <a:p>
          <a:endParaRPr lang="en-US"/>
        </a:p>
      </dgm:t>
    </dgm:pt>
    <dgm:pt modelId="{DD4216A2-0F0C-4C4B-BB4A-7F7E6C4B0583}" type="pres">
      <dgm:prSet presAssocID="{6EA1DAE1-E296-4924-83D2-AF7900198D63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FCBFF032-B640-470F-9977-AD47F038AE2A}" type="pres">
      <dgm:prSet presAssocID="{E2915456-0248-47EA-94F7-7101C3A22F60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86F775-07C1-4699-B108-58D6487F9B3B}" srcId="{F5271202-B67B-41F4-A57E-9EA4868C0634}" destId="{257BE74D-33F8-41F7-AC73-35165ABCF2CA}" srcOrd="0" destOrd="0" parTransId="{E0B199D6-F684-49C8-8ED1-411540627E90}" sibTransId="{8BBE938D-81C1-4C71-903B-6984C78AA534}"/>
    <dgm:cxn modelId="{E2CEB8C4-0937-4D4F-A10F-5E998A021347}" type="presOf" srcId="{D3B35430-15CA-40D2-91DD-17A5A6AC2CDD}" destId="{DAA7F1F3-7487-4F4C-B087-68E512E321B7}" srcOrd="0" destOrd="0" presId="urn:microsoft.com/office/officeart/2005/8/layout/radial5"/>
    <dgm:cxn modelId="{D3A426E6-3565-4ABB-AD87-03E8E05A2469}" type="presOf" srcId="{3F0A81F3-8FD5-4D53-A86D-A50CF54B366D}" destId="{AAA0DD27-2A9F-49B7-BA67-C4477F9E1E9C}" srcOrd="0" destOrd="0" presId="urn:microsoft.com/office/officeart/2005/8/layout/radial5"/>
    <dgm:cxn modelId="{4BB04B56-2D92-45DF-8E35-6D5F146ADFF1}" type="presOf" srcId="{C0B8CCCC-A4E9-488D-8DF8-25DF3B9D25E5}" destId="{2B6F4242-F832-49DF-A077-DD5DD831389A}" srcOrd="0" destOrd="0" presId="urn:microsoft.com/office/officeart/2005/8/layout/radial5"/>
    <dgm:cxn modelId="{B537F4FA-375C-48E7-8132-FEAD120BC0B6}" srcId="{D3B35430-15CA-40D2-91DD-17A5A6AC2CDD}" destId="{4017ADC8-8996-448A-B749-696145CE1E64}" srcOrd="1" destOrd="0" parTransId="{46A96510-96C5-4681-A260-AF21D049847B}" sibTransId="{658F1B9F-6849-4BA1-835C-24BEB9ACE775}"/>
    <dgm:cxn modelId="{A6E22FC7-CBB8-4851-A48D-E9D099B551BF}" type="presOf" srcId="{257BE74D-33F8-41F7-AC73-35165ABCF2CA}" destId="{DF84F4BC-D8ED-4F8B-9F31-F0AFFC7FA07C}" srcOrd="0" destOrd="0" presId="urn:microsoft.com/office/officeart/2005/8/layout/radial5"/>
    <dgm:cxn modelId="{8E823350-ACF6-45F0-B300-7347D5EFF9C5}" type="presOf" srcId="{84D9822C-FF49-4164-BD3B-28701FBFFB3F}" destId="{5636B862-EB16-4816-8B1C-44E9BB3F74BE}" srcOrd="0" destOrd="0" presId="urn:microsoft.com/office/officeart/2005/8/layout/radial5"/>
    <dgm:cxn modelId="{55246086-ADAA-4DE5-B7A0-77C19F6977D7}" type="presOf" srcId="{E0E6A470-F08F-4AA7-A73A-9FE05A87F2CC}" destId="{9303FCBC-1A0C-4F80-A3F2-8CC021B2E737}" srcOrd="0" destOrd="0" presId="urn:microsoft.com/office/officeart/2005/8/layout/radial5"/>
    <dgm:cxn modelId="{F3131931-FFBC-4856-AE86-9F06D4B479F6}" type="presOf" srcId="{6EA1DAE1-E296-4924-83D2-AF7900198D63}" destId="{DD4216A2-0F0C-4C4B-BB4A-7F7E6C4B0583}" srcOrd="1" destOrd="0" presId="urn:microsoft.com/office/officeart/2005/8/layout/radial5"/>
    <dgm:cxn modelId="{E2E11828-549C-4388-9293-AACE14A50BAA}" srcId="{D3B35430-15CA-40D2-91DD-17A5A6AC2CDD}" destId="{F5271202-B67B-41F4-A57E-9EA4868C0634}" srcOrd="0" destOrd="0" parTransId="{ECE304EC-F8FF-41CF-A0BE-CC8E992164DA}" sibTransId="{74DD0169-B885-4A43-9C78-A567190A074C}"/>
    <dgm:cxn modelId="{308BFC0A-884F-432B-B740-20338D989441}" srcId="{F5271202-B67B-41F4-A57E-9EA4868C0634}" destId="{CFFC9759-141E-4517-A952-E8F2DD68CC7E}" srcOrd="3" destOrd="0" parTransId="{3F0A81F3-8FD5-4D53-A86D-A50CF54B366D}" sibTransId="{64FC0B41-5F8C-4ECD-B2F0-E9B950571F83}"/>
    <dgm:cxn modelId="{E753A972-C078-4E30-9737-CB34055D3E5B}" type="presOf" srcId="{3F0A81F3-8FD5-4D53-A86D-A50CF54B366D}" destId="{85720C33-280D-4E5D-AE4E-C83AD872723E}" srcOrd="1" destOrd="0" presId="urn:microsoft.com/office/officeart/2005/8/layout/radial5"/>
    <dgm:cxn modelId="{B2D49432-9FDD-4DC6-B3FC-CCC3D8A61C44}" type="presOf" srcId="{6901A8B4-9CF0-4F89-B3EA-B812B08ED146}" destId="{80CF2477-0C6C-4D67-A13C-17D62A7D07AC}" srcOrd="1" destOrd="0" presId="urn:microsoft.com/office/officeart/2005/8/layout/radial5"/>
    <dgm:cxn modelId="{C8566045-06EA-4FFE-8AA8-253DC762DC7A}" type="presOf" srcId="{E0B199D6-F684-49C8-8ED1-411540627E90}" destId="{48E9BC49-189F-4A69-A74C-AEE0DD8C0338}" srcOrd="0" destOrd="0" presId="urn:microsoft.com/office/officeart/2005/8/layout/radial5"/>
    <dgm:cxn modelId="{4886CC94-5058-4B64-B30B-830868C84999}" type="presOf" srcId="{8A281638-8DAC-4759-87FB-1001BC4B6EC7}" destId="{5F729633-6794-46FA-8FC7-3F1EC8761419}" srcOrd="0" destOrd="0" presId="urn:microsoft.com/office/officeart/2005/8/layout/radial5"/>
    <dgm:cxn modelId="{E0AD4CC0-FCF6-425D-9165-AB1E4932D584}" type="presOf" srcId="{60C5F5C0-417F-4AC6-8920-0ABE101A62C1}" destId="{FF49E47E-FBE6-4247-B4FE-BABB26BD1F08}" srcOrd="1" destOrd="0" presId="urn:microsoft.com/office/officeart/2005/8/layout/radial5"/>
    <dgm:cxn modelId="{489BCE76-8F3F-4CFC-9B36-8DA2ECB43E77}" srcId="{F5271202-B67B-41F4-A57E-9EA4868C0634}" destId="{84D9822C-FF49-4164-BD3B-28701FBFFB3F}" srcOrd="1" destOrd="0" parTransId="{E0E6A470-F08F-4AA7-A73A-9FE05A87F2CC}" sibTransId="{0D7D0E25-1E16-4416-AABC-4C7080269DA5}"/>
    <dgm:cxn modelId="{A5BA39FB-A957-415B-8013-9AE3CBFF27B8}" type="presOf" srcId="{6901A8B4-9CF0-4F89-B3EA-B812B08ED146}" destId="{A82C94CD-3974-4D52-A1C0-C22828684F9D}" srcOrd="0" destOrd="0" presId="urn:microsoft.com/office/officeart/2005/8/layout/radial5"/>
    <dgm:cxn modelId="{794959F7-1648-4243-A894-52F54ACDA149}" type="presOf" srcId="{60C5F5C0-417F-4AC6-8920-0ABE101A62C1}" destId="{33AAD667-FAC5-4AE2-8BCB-0253F81832C2}" srcOrd="0" destOrd="0" presId="urn:microsoft.com/office/officeart/2005/8/layout/radial5"/>
    <dgm:cxn modelId="{10A5B468-34C0-4FCF-9507-82669D49E15D}" type="presOf" srcId="{E2915456-0248-47EA-94F7-7101C3A22F60}" destId="{FCBFF032-B640-470F-9977-AD47F038AE2A}" srcOrd="0" destOrd="0" presId="urn:microsoft.com/office/officeart/2005/8/layout/radial5"/>
    <dgm:cxn modelId="{D63F9D05-A1E5-495F-BC8C-AF86A38F8AD4}" srcId="{F5271202-B67B-41F4-A57E-9EA4868C0634}" destId="{CB751F99-20DC-4F83-943E-998B254EE482}" srcOrd="4" destOrd="0" parTransId="{60C5F5C0-417F-4AC6-8920-0ABE101A62C1}" sibTransId="{16ECFEF1-0659-4CB3-BBC8-186ECB7E93BA}"/>
    <dgm:cxn modelId="{B6D14DC4-A316-4373-8EC5-63449706729B}" srcId="{F5271202-B67B-41F4-A57E-9EA4868C0634}" destId="{E2915456-0248-47EA-94F7-7101C3A22F60}" srcOrd="6" destOrd="0" parTransId="{6EA1DAE1-E296-4924-83D2-AF7900198D63}" sibTransId="{6FA7C378-9198-42D1-87F9-3C98E97A7284}"/>
    <dgm:cxn modelId="{830AD0B7-5169-44A3-88E1-4DC99B578228}" type="presOf" srcId="{CB751F99-20DC-4F83-943E-998B254EE482}" destId="{D6361822-877A-4DA9-A2F7-04E06AEC22F7}" srcOrd="0" destOrd="0" presId="urn:microsoft.com/office/officeart/2005/8/layout/radial5"/>
    <dgm:cxn modelId="{E802B73F-8F87-496C-9D9B-2DF93D6792AE}" srcId="{F5271202-B67B-41F4-A57E-9EA4868C0634}" destId="{EF305BCB-832F-4EB1-BD4A-DE45708E3A73}" srcOrd="2" destOrd="0" parTransId="{6901A8B4-9CF0-4F89-B3EA-B812B08ED146}" sibTransId="{3CABC1ED-1C48-441D-815A-2270618A6BD2}"/>
    <dgm:cxn modelId="{C354541B-A152-433F-8E20-E5B4AD08AE59}" type="presOf" srcId="{6EA1DAE1-E296-4924-83D2-AF7900198D63}" destId="{8DFD524F-D696-43EE-A7CA-74BEB81DAF93}" srcOrd="0" destOrd="0" presId="urn:microsoft.com/office/officeart/2005/8/layout/radial5"/>
    <dgm:cxn modelId="{9BEFBC9A-671B-475E-8318-63A9AEB2C782}" type="presOf" srcId="{E0E6A470-F08F-4AA7-A73A-9FE05A87F2CC}" destId="{2F55B565-F7D6-4FE6-8512-F11F2415ACB6}" srcOrd="1" destOrd="0" presId="urn:microsoft.com/office/officeart/2005/8/layout/radial5"/>
    <dgm:cxn modelId="{E65D20E8-7BA7-4C0B-93F8-3947CCE1FD5F}" type="presOf" srcId="{EF305BCB-832F-4EB1-BD4A-DE45708E3A73}" destId="{F22AD5C4-5144-4C08-ACCC-AF793777D9B2}" srcOrd="0" destOrd="0" presId="urn:microsoft.com/office/officeart/2005/8/layout/radial5"/>
    <dgm:cxn modelId="{C0AF0010-3497-4CB2-A9B5-B262D0CCA73F}" srcId="{F5271202-B67B-41F4-A57E-9EA4868C0634}" destId="{8A281638-8DAC-4759-87FB-1001BC4B6EC7}" srcOrd="5" destOrd="0" parTransId="{C0B8CCCC-A4E9-488D-8DF8-25DF3B9D25E5}" sibTransId="{4F6E3C9E-FD91-4327-B2FB-C6BD966AD0B8}"/>
    <dgm:cxn modelId="{B9CD621A-E7B2-44CC-B510-85744C63AB15}" type="presOf" srcId="{C0B8CCCC-A4E9-488D-8DF8-25DF3B9D25E5}" destId="{C825FEAB-FB9B-4372-B7FD-4779CCE31C7A}" srcOrd="1" destOrd="0" presId="urn:microsoft.com/office/officeart/2005/8/layout/radial5"/>
    <dgm:cxn modelId="{4E1CE3AC-5536-41BC-8159-C1453AF1C40B}" type="presOf" srcId="{E0B199D6-F684-49C8-8ED1-411540627E90}" destId="{A5C0A607-699A-45A7-BD3B-A5001EBF6D12}" srcOrd="1" destOrd="0" presId="urn:microsoft.com/office/officeart/2005/8/layout/radial5"/>
    <dgm:cxn modelId="{E43FA0ED-362A-47D0-B6F6-C567F4128C81}" type="presOf" srcId="{F5271202-B67B-41F4-A57E-9EA4868C0634}" destId="{51D10D0F-385B-41E8-9D7F-D858E0ACA2F4}" srcOrd="0" destOrd="0" presId="urn:microsoft.com/office/officeart/2005/8/layout/radial5"/>
    <dgm:cxn modelId="{AC2E9E62-C126-47D5-9C58-6EF6BF97E39C}" type="presOf" srcId="{CFFC9759-141E-4517-A952-E8F2DD68CC7E}" destId="{4D815868-17D2-468C-B026-FCDB1D466414}" srcOrd="0" destOrd="0" presId="urn:microsoft.com/office/officeart/2005/8/layout/radial5"/>
    <dgm:cxn modelId="{CA410B69-AEF9-4F9A-8F8D-5EB1CA781E04}" type="presParOf" srcId="{DAA7F1F3-7487-4F4C-B087-68E512E321B7}" destId="{51D10D0F-385B-41E8-9D7F-D858E0ACA2F4}" srcOrd="0" destOrd="0" presId="urn:microsoft.com/office/officeart/2005/8/layout/radial5"/>
    <dgm:cxn modelId="{443F27E4-B86B-4E13-9BD1-FBC950DFF45A}" type="presParOf" srcId="{DAA7F1F3-7487-4F4C-B087-68E512E321B7}" destId="{48E9BC49-189F-4A69-A74C-AEE0DD8C0338}" srcOrd="1" destOrd="0" presId="urn:microsoft.com/office/officeart/2005/8/layout/radial5"/>
    <dgm:cxn modelId="{A7584543-6A24-4161-A9C7-1D3C3DDAF74E}" type="presParOf" srcId="{48E9BC49-189F-4A69-A74C-AEE0DD8C0338}" destId="{A5C0A607-699A-45A7-BD3B-A5001EBF6D12}" srcOrd="0" destOrd="0" presId="urn:microsoft.com/office/officeart/2005/8/layout/radial5"/>
    <dgm:cxn modelId="{BC3A4D04-07F0-4BBF-95A2-890F9C3CA0BF}" type="presParOf" srcId="{DAA7F1F3-7487-4F4C-B087-68E512E321B7}" destId="{DF84F4BC-D8ED-4F8B-9F31-F0AFFC7FA07C}" srcOrd="2" destOrd="0" presId="urn:microsoft.com/office/officeart/2005/8/layout/radial5"/>
    <dgm:cxn modelId="{DA87A34A-59EE-4B30-AD86-A9C590EBA13B}" type="presParOf" srcId="{DAA7F1F3-7487-4F4C-B087-68E512E321B7}" destId="{9303FCBC-1A0C-4F80-A3F2-8CC021B2E737}" srcOrd="3" destOrd="0" presId="urn:microsoft.com/office/officeart/2005/8/layout/radial5"/>
    <dgm:cxn modelId="{3BE5BA70-25BF-4B88-93CF-D8A616169BB4}" type="presParOf" srcId="{9303FCBC-1A0C-4F80-A3F2-8CC021B2E737}" destId="{2F55B565-F7D6-4FE6-8512-F11F2415ACB6}" srcOrd="0" destOrd="0" presId="urn:microsoft.com/office/officeart/2005/8/layout/radial5"/>
    <dgm:cxn modelId="{1ABCFBA3-22BC-42CD-A2D0-0A301EEA3D6C}" type="presParOf" srcId="{DAA7F1F3-7487-4F4C-B087-68E512E321B7}" destId="{5636B862-EB16-4816-8B1C-44E9BB3F74BE}" srcOrd="4" destOrd="0" presId="urn:microsoft.com/office/officeart/2005/8/layout/radial5"/>
    <dgm:cxn modelId="{24BF3F66-7156-4E47-A206-5F36278132E6}" type="presParOf" srcId="{DAA7F1F3-7487-4F4C-B087-68E512E321B7}" destId="{A82C94CD-3974-4D52-A1C0-C22828684F9D}" srcOrd="5" destOrd="0" presId="urn:microsoft.com/office/officeart/2005/8/layout/radial5"/>
    <dgm:cxn modelId="{8432E178-8DD0-4D94-A9DB-57CEF58BCA16}" type="presParOf" srcId="{A82C94CD-3974-4D52-A1C0-C22828684F9D}" destId="{80CF2477-0C6C-4D67-A13C-17D62A7D07AC}" srcOrd="0" destOrd="0" presId="urn:microsoft.com/office/officeart/2005/8/layout/radial5"/>
    <dgm:cxn modelId="{E61671AC-41D2-44E5-9F1B-76F4F6475A33}" type="presParOf" srcId="{DAA7F1F3-7487-4F4C-B087-68E512E321B7}" destId="{F22AD5C4-5144-4C08-ACCC-AF793777D9B2}" srcOrd="6" destOrd="0" presId="urn:microsoft.com/office/officeart/2005/8/layout/radial5"/>
    <dgm:cxn modelId="{6EA66802-200C-4898-B13B-0980DBBFFFC1}" type="presParOf" srcId="{DAA7F1F3-7487-4F4C-B087-68E512E321B7}" destId="{AAA0DD27-2A9F-49B7-BA67-C4477F9E1E9C}" srcOrd="7" destOrd="0" presId="urn:microsoft.com/office/officeart/2005/8/layout/radial5"/>
    <dgm:cxn modelId="{E802BCB2-3B51-4659-8C46-BBC4DA31D50C}" type="presParOf" srcId="{AAA0DD27-2A9F-49B7-BA67-C4477F9E1E9C}" destId="{85720C33-280D-4E5D-AE4E-C83AD872723E}" srcOrd="0" destOrd="0" presId="urn:microsoft.com/office/officeart/2005/8/layout/radial5"/>
    <dgm:cxn modelId="{97147A13-135B-48E0-B513-107F0A9B079B}" type="presParOf" srcId="{DAA7F1F3-7487-4F4C-B087-68E512E321B7}" destId="{4D815868-17D2-468C-B026-FCDB1D466414}" srcOrd="8" destOrd="0" presId="urn:microsoft.com/office/officeart/2005/8/layout/radial5"/>
    <dgm:cxn modelId="{DD69D81C-C5B2-4337-93FE-D40884B6F86D}" type="presParOf" srcId="{DAA7F1F3-7487-4F4C-B087-68E512E321B7}" destId="{33AAD667-FAC5-4AE2-8BCB-0253F81832C2}" srcOrd="9" destOrd="0" presId="urn:microsoft.com/office/officeart/2005/8/layout/radial5"/>
    <dgm:cxn modelId="{483D2914-0538-4067-870E-59C84F727D3A}" type="presParOf" srcId="{33AAD667-FAC5-4AE2-8BCB-0253F81832C2}" destId="{FF49E47E-FBE6-4247-B4FE-BABB26BD1F08}" srcOrd="0" destOrd="0" presId="urn:microsoft.com/office/officeart/2005/8/layout/radial5"/>
    <dgm:cxn modelId="{58CF37B4-6DB1-4121-86A3-BAC32EE30BAA}" type="presParOf" srcId="{DAA7F1F3-7487-4F4C-B087-68E512E321B7}" destId="{D6361822-877A-4DA9-A2F7-04E06AEC22F7}" srcOrd="10" destOrd="0" presId="urn:microsoft.com/office/officeart/2005/8/layout/radial5"/>
    <dgm:cxn modelId="{2B81CAB1-826A-452F-A7A1-E8F6BDA89AB4}" type="presParOf" srcId="{DAA7F1F3-7487-4F4C-B087-68E512E321B7}" destId="{2B6F4242-F832-49DF-A077-DD5DD831389A}" srcOrd="11" destOrd="0" presId="urn:microsoft.com/office/officeart/2005/8/layout/radial5"/>
    <dgm:cxn modelId="{5DBF301F-A266-4044-B265-58381E178C19}" type="presParOf" srcId="{2B6F4242-F832-49DF-A077-DD5DD831389A}" destId="{C825FEAB-FB9B-4372-B7FD-4779CCE31C7A}" srcOrd="0" destOrd="0" presId="urn:microsoft.com/office/officeart/2005/8/layout/radial5"/>
    <dgm:cxn modelId="{06679C3B-F4BA-4788-B9F2-456B8C71EF6A}" type="presParOf" srcId="{DAA7F1F3-7487-4F4C-B087-68E512E321B7}" destId="{5F729633-6794-46FA-8FC7-3F1EC8761419}" srcOrd="12" destOrd="0" presId="urn:microsoft.com/office/officeart/2005/8/layout/radial5"/>
    <dgm:cxn modelId="{1EEE5F37-FF2E-40FC-8D7D-593FC6526541}" type="presParOf" srcId="{DAA7F1F3-7487-4F4C-B087-68E512E321B7}" destId="{8DFD524F-D696-43EE-A7CA-74BEB81DAF93}" srcOrd="13" destOrd="0" presId="urn:microsoft.com/office/officeart/2005/8/layout/radial5"/>
    <dgm:cxn modelId="{A8CBA607-F1EB-4F72-BF36-85A4DAAED944}" type="presParOf" srcId="{8DFD524F-D696-43EE-A7CA-74BEB81DAF93}" destId="{DD4216A2-0F0C-4C4B-BB4A-7F7E6C4B0583}" srcOrd="0" destOrd="0" presId="urn:microsoft.com/office/officeart/2005/8/layout/radial5"/>
    <dgm:cxn modelId="{F74A5DC9-A419-4A28-A980-0E79406C4048}" type="presParOf" srcId="{DAA7F1F3-7487-4F4C-B087-68E512E321B7}" destId="{FCBFF032-B640-470F-9977-AD47F038AE2A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8CE6BC-F679-4C22-A18E-E97ECF9545E3}" type="doc">
      <dgm:prSet loTypeId="urn:microsoft.com/office/officeart/2005/8/layout/process1" loCatId="process" qsTypeId="urn:microsoft.com/office/officeart/2005/8/quickstyle/simple1" qsCatId="simple" csTypeId="urn:microsoft.com/office/officeart/2005/8/colors/accent2_3" csCatId="accent2" phldr="1"/>
      <dgm:spPr/>
    </dgm:pt>
    <dgm:pt modelId="{4C1FAB64-5AAB-42EE-83B5-A9252236D1C6}">
      <dgm:prSet phldrT="[Text]"/>
      <dgm:spPr/>
      <dgm:t>
        <a:bodyPr/>
        <a:lstStyle/>
        <a:p>
          <a:r>
            <a:rPr lang="en-US" dirty="0" smtClean="0"/>
            <a:t>Identify events</a:t>
          </a:r>
          <a:endParaRPr lang="en-US" dirty="0"/>
        </a:p>
      </dgm:t>
    </dgm:pt>
    <dgm:pt modelId="{281E3312-53FF-40D0-9803-9179B02173EA}" type="parTrans" cxnId="{78EADC8D-8C68-4BFA-822A-4933DAD43750}">
      <dgm:prSet/>
      <dgm:spPr/>
      <dgm:t>
        <a:bodyPr/>
        <a:lstStyle/>
        <a:p>
          <a:endParaRPr lang="en-US"/>
        </a:p>
      </dgm:t>
    </dgm:pt>
    <dgm:pt modelId="{30ECD0D4-D93D-42C7-B656-D871EAB85CEB}" type="sibTrans" cxnId="{78EADC8D-8C68-4BFA-822A-4933DAD43750}">
      <dgm:prSet/>
      <dgm:spPr/>
      <dgm:t>
        <a:bodyPr/>
        <a:lstStyle/>
        <a:p>
          <a:endParaRPr lang="en-US"/>
        </a:p>
      </dgm:t>
    </dgm:pt>
    <dgm:pt modelId="{D8F55DBC-2CD4-428B-93C7-389BE93030CC}">
      <dgm:prSet phldrT="[Text]"/>
      <dgm:spPr/>
      <dgm:t>
        <a:bodyPr/>
        <a:lstStyle/>
        <a:p>
          <a:r>
            <a:rPr lang="en-US" dirty="0" smtClean="0"/>
            <a:t>Identify commands &amp; actors</a:t>
          </a:r>
          <a:endParaRPr lang="en-US" dirty="0"/>
        </a:p>
      </dgm:t>
    </dgm:pt>
    <dgm:pt modelId="{C43CDF52-5302-4712-BBD2-3FF7B02CA28A}" type="parTrans" cxnId="{6FC4803E-2CD0-4280-B1FD-75DB4690771E}">
      <dgm:prSet/>
      <dgm:spPr/>
      <dgm:t>
        <a:bodyPr/>
        <a:lstStyle/>
        <a:p>
          <a:endParaRPr lang="en-US"/>
        </a:p>
      </dgm:t>
    </dgm:pt>
    <dgm:pt modelId="{E861E89F-FD16-400A-8200-E663E2AC5973}" type="sibTrans" cxnId="{6FC4803E-2CD0-4280-B1FD-75DB4690771E}">
      <dgm:prSet/>
      <dgm:spPr/>
      <dgm:t>
        <a:bodyPr/>
        <a:lstStyle/>
        <a:p>
          <a:endParaRPr lang="en-US"/>
        </a:p>
      </dgm:t>
    </dgm:pt>
    <dgm:pt modelId="{1FF70D5E-3D9A-45FF-8ACE-1BF4AA650241}">
      <dgm:prSet phldrT="[Text]"/>
      <dgm:spPr/>
      <dgm:t>
        <a:bodyPr/>
        <a:lstStyle/>
        <a:p>
          <a:r>
            <a:rPr lang="en-US" dirty="0" smtClean="0"/>
            <a:t>Group commands &amp; events</a:t>
          </a:r>
          <a:endParaRPr lang="en-US" dirty="0"/>
        </a:p>
      </dgm:t>
    </dgm:pt>
    <dgm:pt modelId="{E524A75A-02D9-470E-8FDB-51A61E0A285B}" type="parTrans" cxnId="{2F646443-4C12-4EA9-85ED-CB96053B91F6}">
      <dgm:prSet/>
      <dgm:spPr/>
      <dgm:t>
        <a:bodyPr/>
        <a:lstStyle/>
        <a:p>
          <a:endParaRPr lang="en-US"/>
        </a:p>
      </dgm:t>
    </dgm:pt>
    <dgm:pt modelId="{254674E4-FB86-4413-9680-5528D598BA31}" type="sibTrans" cxnId="{2F646443-4C12-4EA9-85ED-CB96053B91F6}">
      <dgm:prSet/>
      <dgm:spPr/>
      <dgm:t>
        <a:bodyPr/>
        <a:lstStyle/>
        <a:p>
          <a:endParaRPr lang="en-US"/>
        </a:p>
      </dgm:t>
    </dgm:pt>
    <dgm:pt modelId="{2C67DF99-4BB7-49C5-91F1-EA85F6E71CEF}">
      <dgm:prSet phldrT="[Text]"/>
      <dgm:spPr/>
      <dgm:t>
        <a:bodyPr/>
        <a:lstStyle/>
        <a:p>
          <a:r>
            <a:rPr lang="en-US" dirty="0" smtClean="0"/>
            <a:t>Bounded contexts</a:t>
          </a:r>
          <a:endParaRPr lang="en-US" dirty="0"/>
        </a:p>
      </dgm:t>
    </dgm:pt>
    <dgm:pt modelId="{A4F38DC6-6144-482B-A88B-0BBC660143CD}" type="parTrans" cxnId="{BA49D2DF-1540-492C-9142-612556E96DDC}">
      <dgm:prSet/>
      <dgm:spPr/>
      <dgm:t>
        <a:bodyPr/>
        <a:lstStyle/>
        <a:p>
          <a:endParaRPr lang="en-US"/>
        </a:p>
      </dgm:t>
    </dgm:pt>
    <dgm:pt modelId="{EA0FB49B-674A-4504-A846-7E4EF457D916}" type="sibTrans" cxnId="{BA49D2DF-1540-492C-9142-612556E96DDC}">
      <dgm:prSet/>
      <dgm:spPr/>
      <dgm:t>
        <a:bodyPr/>
        <a:lstStyle/>
        <a:p>
          <a:endParaRPr lang="en-US"/>
        </a:p>
      </dgm:t>
    </dgm:pt>
    <dgm:pt modelId="{98AC28C8-C8D2-4FB0-9982-04D15CD4CDB5}" type="pres">
      <dgm:prSet presAssocID="{978CE6BC-F679-4C22-A18E-E97ECF9545E3}" presName="Name0" presStyleCnt="0">
        <dgm:presLayoutVars>
          <dgm:dir/>
          <dgm:resizeHandles val="exact"/>
        </dgm:presLayoutVars>
      </dgm:prSet>
      <dgm:spPr/>
    </dgm:pt>
    <dgm:pt modelId="{0BE75D95-7EE6-432C-B6FA-262A103F06A6}" type="pres">
      <dgm:prSet presAssocID="{4C1FAB64-5AAB-42EE-83B5-A9252236D1C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D7786-3731-4694-9D4C-C0B1650CDC11}" type="pres">
      <dgm:prSet presAssocID="{30ECD0D4-D93D-42C7-B656-D871EAB85CEB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D1952C7-A73B-423A-9A13-9E27FA2AA376}" type="pres">
      <dgm:prSet presAssocID="{30ECD0D4-D93D-42C7-B656-D871EAB85CEB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345D5F13-525A-4F6C-A90B-DF24BE3611E4}" type="pres">
      <dgm:prSet presAssocID="{D8F55DBC-2CD4-428B-93C7-389BE93030C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456749-BF34-4C35-90C4-978AED8DE34B}" type="pres">
      <dgm:prSet presAssocID="{E861E89F-FD16-400A-8200-E663E2AC5973}" presName="sibTrans" presStyleLbl="sibTrans2D1" presStyleIdx="1" presStyleCnt="3"/>
      <dgm:spPr/>
      <dgm:t>
        <a:bodyPr/>
        <a:lstStyle/>
        <a:p>
          <a:endParaRPr lang="en-US"/>
        </a:p>
      </dgm:t>
    </dgm:pt>
    <dgm:pt modelId="{E8283F13-0790-4FE1-9E56-60221C0BFC22}" type="pres">
      <dgm:prSet presAssocID="{E861E89F-FD16-400A-8200-E663E2AC5973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0E62EB0D-1450-487C-BF03-50FF426F0E4C}" type="pres">
      <dgm:prSet presAssocID="{1FF70D5E-3D9A-45FF-8ACE-1BF4AA65024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734D0E-81C6-4BA7-B9CD-86545C95A4DE}" type="pres">
      <dgm:prSet presAssocID="{254674E4-FB86-4413-9680-5528D598BA31}" presName="sibTrans" presStyleLbl="sibTrans2D1" presStyleIdx="2" presStyleCnt="3"/>
      <dgm:spPr/>
      <dgm:t>
        <a:bodyPr/>
        <a:lstStyle/>
        <a:p>
          <a:endParaRPr lang="en-US"/>
        </a:p>
      </dgm:t>
    </dgm:pt>
    <dgm:pt modelId="{4FC64394-CD64-46F8-A77B-E2A744384427}" type="pres">
      <dgm:prSet presAssocID="{254674E4-FB86-4413-9680-5528D598BA31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24A17496-307B-427F-8292-0184787043EE}" type="pres">
      <dgm:prSet presAssocID="{2C67DF99-4BB7-49C5-91F1-EA85F6E71CE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AAEB52-7238-4379-97BF-503AB881DC35}" type="presOf" srcId="{978CE6BC-F679-4C22-A18E-E97ECF9545E3}" destId="{98AC28C8-C8D2-4FB0-9982-04D15CD4CDB5}" srcOrd="0" destOrd="0" presId="urn:microsoft.com/office/officeart/2005/8/layout/process1"/>
    <dgm:cxn modelId="{3BDFC63E-48A0-45BC-A25E-67ADE9C1DC2E}" type="presOf" srcId="{30ECD0D4-D93D-42C7-B656-D871EAB85CEB}" destId="{6D1952C7-A73B-423A-9A13-9E27FA2AA376}" srcOrd="1" destOrd="0" presId="urn:microsoft.com/office/officeart/2005/8/layout/process1"/>
    <dgm:cxn modelId="{0A4384CE-D04C-4BD8-ACD2-C7A1E32BDFE9}" type="presOf" srcId="{254674E4-FB86-4413-9680-5528D598BA31}" destId="{4FC64394-CD64-46F8-A77B-E2A744384427}" srcOrd="1" destOrd="0" presId="urn:microsoft.com/office/officeart/2005/8/layout/process1"/>
    <dgm:cxn modelId="{10F8CABB-7F2D-4121-8262-DFE031005907}" type="presOf" srcId="{254674E4-FB86-4413-9680-5528D598BA31}" destId="{A0734D0E-81C6-4BA7-B9CD-86545C95A4DE}" srcOrd="0" destOrd="0" presId="urn:microsoft.com/office/officeart/2005/8/layout/process1"/>
    <dgm:cxn modelId="{6FC4803E-2CD0-4280-B1FD-75DB4690771E}" srcId="{978CE6BC-F679-4C22-A18E-E97ECF9545E3}" destId="{D8F55DBC-2CD4-428B-93C7-389BE93030CC}" srcOrd="1" destOrd="0" parTransId="{C43CDF52-5302-4712-BBD2-3FF7B02CA28A}" sibTransId="{E861E89F-FD16-400A-8200-E663E2AC5973}"/>
    <dgm:cxn modelId="{12E63CD3-9F41-4963-B3A4-C2F6F6DF7C1D}" type="presOf" srcId="{E861E89F-FD16-400A-8200-E663E2AC5973}" destId="{E8283F13-0790-4FE1-9E56-60221C0BFC22}" srcOrd="1" destOrd="0" presId="urn:microsoft.com/office/officeart/2005/8/layout/process1"/>
    <dgm:cxn modelId="{2F646443-4C12-4EA9-85ED-CB96053B91F6}" srcId="{978CE6BC-F679-4C22-A18E-E97ECF9545E3}" destId="{1FF70D5E-3D9A-45FF-8ACE-1BF4AA650241}" srcOrd="2" destOrd="0" parTransId="{E524A75A-02D9-470E-8FDB-51A61E0A285B}" sibTransId="{254674E4-FB86-4413-9680-5528D598BA31}"/>
    <dgm:cxn modelId="{78EADC8D-8C68-4BFA-822A-4933DAD43750}" srcId="{978CE6BC-F679-4C22-A18E-E97ECF9545E3}" destId="{4C1FAB64-5AAB-42EE-83B5-A9252236D1C6}" srcOrd="0" destOrd="0" parTransId="{281E3312-53FF-40D0-9803-9179B02173EA}" sibTransId="{30ECD0D4-D93D-42C7-B656-D871EAB85CEB}"/>
    <dgm:cxn modelId="{468BDB79-6849-4F4A-8E1F-43B2706D75A2}" type="presOf" srcId="{2C67DF99-4BB7-49C5-91F1-EA85F6E71CEF}" destId="{24A17496-307B-427F-8292-0184787043EE}" srcOrd="0" destOrd="0" presId="urn:microsoft.com/office/officeart/2005/8/layout/process1"/>
    <dgm:cxn modelId="{8A7CF402-2612-4146-B6C2-699B859851CF}" type="presOf" srcId="{30ECD0D4-D93D-42C7-B656-D871EAB85CEB}" destId="{306D7786-3731-4694-9D4C-C0B1650CDC11}" srcOrd="0" destOrd="0" presId="urn:microsoft.com/office/officeart/2005/8/layout/process1"/>
    <dgm:cxn modelId="{BA49D2DF-1540-492C-9142-612556E96DDC}" srcId="{978CE6BC-F679-4C22-A18E-E97ECF9545E3}" destId="{2C67DF99-4BB7-49C5-91F1-EA85F6E71CEF}" srcOrd="3" destOrd="0" parTransId="{A4F38DC6-6144-482B-A88B-0BBC660143CD}" sibTransId="{EA0FB49B-674A-4504-A846-7E4EF457D916}"/>
    <dgm:cxn modelId="{5CBBE3D5-84EE-4BF0-871C-D0FEF579F7AF}" type="presOf" srcId="{D8F55DBC-2CD4-428B-93C7-389BE93030CC}" destId="{345D5F13-525A-4F6C-A90B-DF24BE3611E4}" srcOrd="0" destOrd="0" presId="urn:microsoft.com/office/officeart/2005/8/layout/process1"/>
    <dgm:cxn modelId="{3C0B7CC7-9F1A-4745-B2DD-9733E2CEDC78}" type="presOf" srcId="{1FF70D5E-3D9A-45FF-8ACE-1BF4AA650241}" destId="{0E62EB0D-1450-487C-BF03-50FF426F0E4C}" srcOrd="0" destOrd="0" presId="urn:microsoft.com/office/officeart/2005/8/layout/process1"/>
    <dgm:cxn modelId="{14B6AFCF-D7E6-4F9C-A140-35EA9742EFF6}" type="presOf" srcId="{4C1FAB64-5AAB-42EE-83B5-A9252236D1C6}" destId="{0BE75D95-7EE6-432C-B6FA-262A103F06A6}" srcOrd="0" destOrd="0" presId="urn:microsoft.com/office/officeart/2005/8/layout/process1"/>
    <dgm:cxn modelId="{45333618-68CE-4EB2-AF6E-BD71FF0C9FC6}" type="presOf" srcId="{E861E89F-FD16-400A-8200-E663E2AC5973}" destId="{F9456749-BF34-4C35-90C4-978AED8DE34B}" srcOrd="0" destOrd="0" presId="urn:microsoft.com/office/officeart/2005/8/layout/process1"/>
    <dgm:cxn modelId="{8A7E388A-2499-4B6D-8D7B-50E80002D2CD}" type="presParOf" srcId="{98AC28C8-C8D2-4FB0-9982-04D15CD4CDB5}" destId="{0BE75D95-7EE6-432C-B6FA-262A103F06A6}" srcOrd="0" destOrd="0" presId="urn:microsoft.com/office/officeart/2005/8/layout/process1"/>
    <dgm:cxn modelId="{3B0A86F6-A818-4214-A2AB-0525BB9CECFB}" type="presParOf" srcId="{98AC28C8-C8D2-4FB0-9982-04D15CD4CDB5}" destId="{306D7786-3731-4694-9D4C-C0B1650CDC11}" srcOrd="1" destOrd="0" presId="urn:microsoft.com/office/officeart/2005/8/layout/process1"/>
    <dgm:cxn modelId="{B1E058CB-F4F5-43CC-8CF2-DB90C50F7A80}" type="presParOf" srcId="{306D7786-3731-4694-9D4C-C0B1650CDC11}" destId="{6D1952C7-A73B-423A-9A13-9E27FA2AA376}" srcOrd="0" destOrd="0" presId="urn:microsoft.com/office/officeart/2005/8/layout/process1"/>
    <dgm:cxn modelId="{A9D560F1-3261-46D1-BDA7-1602C8043F21}" type="presParOf" srcId="{98AC28C8-C8D2-4FB0-9982-04D15CD4CDB5}" destId="{345D5F13-525A-4F6C-A90B-DF24BE3611E4}" srcOrd="2" destOrd="0" presId="urn:microsoft.com/office/officeart/2005/8/layout/process1"/>
    <dgm:cxn modelId="{D1007E55-DAE5-49CF-9327-01B88B5D9FE7}" type="presParOf" srcId="{98AC28C8-C8D2-4FB0-9982-04D15CD4CDB5}" destId="{F9456749-BF34-4C35-90C4-978AED8DE34B}" srcOrd="3" destOrd="0" presId="urn:microsoft.com/office/officeart/2005/8/layout/process1"/>
    <dgm:cxn modelId="{29F63F48-657D-4C9D-A6C1-573E7054FBDE}" type="presParOf" srcId="{F9456749-BF34-4C35-90C4-978AED8DE34B}" destId="{E8283F13-0790-4FE1-9E56-60221C0BFC22}" srcOrd="0" destOrd="0" presId="urn:microsoft.com/office/officeart/2005/8/layout/process1"/>
    <dgm:cxn modelId="{2B237592-9A0A-43C6-9D51-6D729EB3C92A}" type="presParOf" srcId="{98AC28C8-C8D2-4FB0-9982-04D15CD4CDB5}" destId="{0E62EB0D-1450-487C-BF03-50FF426F0E4C}" srcOrd="4" destOrd="0" presId="urn:microsoft.com/office/officeart/2005/8/layout/process1"/>
    <dgm:cxn modelId="{EC128476-E8D9-44AD-8C09-426D897D7081}" type="presParOf" srcId="{98AC28C8-C8D2-4FB0-9982-04D15CD4CDB5}" destId="{A0734D0E-81C6-4BA7-B9CD-86545C95A4DE}" srcOrd="5" destOrd="0" presId="urn:microsoft.com/office/officeart/2005/8/layout/process1"/>
    <dgm:cxn modelId="{2E30A054-4EB0-451B-850B-23D5F3153726}" type="presParOf" srcId="{A0734D0E-81C6-4BA7-B9CD-86545C95A4DE}" destId="{4FC64394-CD64-46F8-A77B-E2A744384427}" srcOrd="0" destOrd="0" presId="urn:microsoft.com/office/officeart/2005/8/layout/process1"/>
    <dgm:cxn modelId="{DE0724C2-5929-4E46-9F00-CDCF6EE5E2C3}" type="presParOf" srcId="{98AC28C8-C8D2-4FB0-9982-04D15CD4CDB5}" destId="{24A17496-307B-427F-8292-0184787043E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10D0F-385B-41E8-9D7F-D858E0ACA2F4}">
      <dsp:nvSpPr>
        <dsp:cNvPr id="0" name=""/>
        <dsp:cNvSpPr/>
      </dsp:nvSpPr>
      <dsp:spPr>
        <a:xfrm>
          <a:off x="3752239" y="2258225"/>
          <a:ext cx="1143540" cy="1143540"/>
        </a:xfrm>
        <a:prstGeom prst="ellipse">
          <a:avLst/>
        </a:prstGeom>
        <a:solidFill>
          <a:schemeClr val="accent2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Microservices</a:t>
          </a:r>
          <a:endParaRPr lang="en-US" sz="1000" kern="1200" dirty="0"/>
        </a:p>
      </dsp:txBody>
      <dsp:txXfrm>
        <a:off x="3919707" y="2425693"/>
        <a:ext cx="808604" cy="808604"/>
      </dsp:txXfrm>
    </dsp:sp>
    <dsp:sp modelId="{48E9BC49-189F-4A69-A74C-AEE0DD8C0338}">
      <dsp:nvSpPr>
        <dsp:cNvPr id="0" name=""/>
        <dsp:cNvSpPr/>
      </dsp:nvSpPr>
      <dsp:spPr>
        <a:xfrm rot="16200000">
          <a:off x="4105037" y="1663063"/>
          <a:ext cx="437943" cy="388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4163358" y="1799145"/>
        <a:ext cx="321302" cy="233281"/>
      </dsp:txXfrm>
    </dsp:sp>
    <dsp:sp modelId="{DF84F4BC-D8ED-4F8B-9F31-F0AFFC7FA07C}">
      <dsp:nvSpPr>
        <dsp:cNvPr id="0" name=""/>
        <dsp:cNvSpPr/>
      </dsp:nvSpPr>
      <dsp:spPr>
        <a:xfrm>
          <a:off x="3609296" y="2491"/>
          <a:ext cx="1429425" cy="1429425"/>
        </a:xfrm>
        <a:prstGeom prst="ellips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Modelled around business concepts</a:t>
          </a:r>
          <a:endParaRPr lang="en-US" sz="1000" kern="1200" dirty="0"/>
        </a:p>
      </dsp:txBody>
      <dsp:txXfrm>
        <a:off x="3818630" y="211825"/>
        <a:ext cx="1010757" cy="1010757"/>
      </dsp:txXfrm>
    </dsp:sp>
    <dsp:sp modelId="{9303FCBC-1A0C-4F80-A3F2-8CC021B2E737}">
      <dsp:nvSpPr>
        <dsp:cNvPr id="0" name=""/>
        <dsp:cNvSpPr/>
      </dsp:nvSpPr>
      <dsp:spPr>
        <a:xfrm rot="19285714">
          <a:off x="4865392" y="2029230"/>
          <a:ext cx="437943" cy="388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37102"/>
            <a:satOff val="-16495"/>
            <a:lumOff val="128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4878116" y="2143353"/>
        <a:ext cx="321302" cy="233281"/>
      </dsp:txXfrm>
    </dsp:sp>
    <dsp:sp modelId="{5636B862-EB16-4816-8B1C-44E9BB3F74BE}">
      <dsp:nvSpPr>
        <dsp:cNvPr id="0" name=""/>
        <dsp:cNvSpPr/>
      </dsp:nvSpPr>
      <dsp:spPr>
        <a:xfrm>
          <a:off x="5261143" y="797978"/>
          <a:ext cx="1429425" cy="1429425"/>
        </a:xfrm>
        <a:prstGeom prst="ellipse">
          <a:avLst/>
        </a:prstGeom>
        <a:solidFill>
          <a:schemeClr val="accent2">
            <a:shade val="50000"/>
            <a:hueOff val="234257"/>
            <a:satOff val="-16679"/>
            <a:lumOff val="158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Culture of automation</a:t>
          </a:r>
          <a:endParaRPr lang="en-US" sz="1000" kern="1200" dirty="0"/>
        </a:p>
      </dsp:txBody>
      <dsp:txXfrm>
        <a:off x="5470477" y="1007312"/>
        <a:ext cx="1010757" cy="1010757"/>
      </dsp:txXfrm>
    </dsp:sp>
    <dsp:sp modelId="{A82C94CD-3974-4D52-A1C0-C22828684F9D}">
      <dsp:nvSpPr>
        <dsp:cNvPr id="0" name=""/>
        <dsp:cNvSpPr/>
      </dsp:nvSpPr>
      <dsp:spPr>
        <a:xfrm rot="771429">
          <a:off x="5053184" y="2852001"/>
          <a:ext cx="437943" cy="388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474204"/>
            <a:satOff val="-32990"/>
            <a:lumOff val="256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054646" y="2916784"/>
        <a:ext cx="321302" cy="233281"/>
      </dsp:txXfrm>
    </dsp:sp>
    <dsp:sp modelId="{F22AD5C4-5144-4C08-ACCC-AF793777D9B2}">
      <dsp:nvSpPr>
        <dsp:cNvPr id="0" name=""/>
        <dsp:cNvSpPr/>
      </dsp:nvSpPr>
      <dsp:spPr>
        <a:xfrm>
          <a:off x="5669116" y="2585422"/>
          <a:ext cx="1429425" cy="1429425"/>
        </a:xfrm>
        <a:prstGeom prst="ellipse">
          <a:avLst/>
        </a:prstGeom>
        <a:solidFill>
          <a:schemeClr val="accent2">
            <a:shade val="50000"/>
            <a:hueOff val="468514"/>
            <a:satOff val="-33359"/>
            <a:lumOff val="317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Hide internal implementation details</a:t>
          </a:r>
          <a:endParaRPr lang="en-US" sz="1000" kern="1200" dirty="0"/>
        </a:p>
      </dsp:txBody>
      <dsp:txXfrm>
        <a:off x="5878450" y="2794756"/>
        <a:ext cx="1010757" cy="1010757"/>
      </dsp:txXfrm>
    </dsp:sp>
    <dsp:sp modelId="{AAA0DD27-2A9F-49B7-BA67-C4477F9E1E9C}">
      <dsp:nvSpPr>
        <dsp:cNvPr id="0" name=""/>
        <dsp:cNvSpPr/>
      </dsp:nvSpPr>
      <dsp:spPr>
        <a:xfrm rot="3857143">
          <a:off x="4527002" y="3511812"/>
          <a:ext cx="437943" cy="388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711307"/>
            <a:satOff val="-49485"/>
            <a:lumOff val="385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4560018" y="3537028"/>
        <a:ext cx="321302" cy="233281"/>
      </dsp:txXfrm>
    </dsp:sp>
    <dsp:sp modelId="{4D815868-17D2-468C-B026-FCDB1D466414}">
      <dsp:nvSpPr>
        <dsp:cNvPr id="0" name=""/>
        <dsp:cNvSpPr/>
      </dsp:nvSpPr>
      <dsp:spPr>
        <a:xfrm>
          <a:off x="4526002" y="4018841"/>
          <a:ext cx="1429425" cy="1429425"/>
        </a:xfrm>
        <a:prstGeom prst="ellipse">
          <a:avLst/>
        </a:prstGeom>
        <a:solidFill>
          <a:schemeClr val="accent2">
            <a:shade val="50000"/>
            <a:hueOff val="702771"/>
            <a:satOff val="-50038"/>
            <a:lumOff val="476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Decentralize all the things</a:t>
          </a:r>
          <a:endParaRPr lang="en-US" sz="1000" kern="1200" dirty="0"/>
        </a:p>
      </dsp:txBody>
      <dsp:txXfrm>
        <a:off x="4735336" y="4228175"/>
        <a:ext cx="1010757" cy="1010757"/>
      </dsp:txXfrm>
    </dsp:sp>
    <dsp:sp modelId="{33AAD667-FAC5-4AE2-8BCB-0253F81832C2}">
      <dsp:nvSpPr>
        <dsp:cNvPr id="0" name=""/>
        <dsp:cNvSpPr/>
      </dsp:nvSpPr>
      <dsp:spPr>
        <a:xfrm rot="6942857">
          <a:off x="3683072" y="3511812"/>
          <a:ext cx="437943" cy="388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711307"/>
            <a:satOff val="-49485"/>
            <a:lumOff val="385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3766697" y="3537028"/>
        <a:ext cx="321302" cy="233281"/>
      </dsp:txXfrm>
    </dsp:sp>
    <dsp:sp modelId="{D6361822-877A-4DA9-A2F7-04E06AEC22F7}">
      <dsp:nvSpPr>
        <dsp:cNvPr id="0" name=""/>
        <dsp:cNvSpPr/>
      </dsp:nvSpPr>
      <dsp:spPr>
        <a:xfrm>
          <a:off x="2692591" y="4018841"/>
          <a:ext cx="1429425" cy="1429425"/>
        </a:xfrm>
        <a:prstGeom prst="ellipse">
          <a:avLst/>
        </a:prstGeom>
        <a:solidFill>
          <a:schemeClr val="accent2">
            <a:shade val="50000"/>
            <a:hueOff val="702771"/>
            <a:satOff val="-50038"/>
            <a:lumOff val="476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Deploy independently</a:t>
          </a:r>
          <a:endParaRPr lang="en-US" sz="1000" kern="1200" dirty="0"/>
        </a:p>
      </dsp:txBody>
      <dsp:txXfrm>
        <a:off x="2901925" y="4228175"/>
        <a:ext cx="1010757" cy="1010757"/>
      </dsp:txXfrm>
    </dsp:sp>
    <dsp:sp modelId="{2B6F4242-F832-49DF-A077-DD5DD831389A}">
      <dsp:nvSpPr>
        <dsp:cNvPr id="0" name=""/>
        <dsp:cNvSpPr/>
      </dsp:nvSpPr>
      <dsp:spPr>
        <a:xfrm rot="10028571">
          <a:off x="3156891" y="2852001"/>
          <a:ext cx="437943" cy="388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474204"/>
            <a:satOff val="-32990"/>
            <a:lumOff val="256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3272070" y="2916784"/>
        <a:ext cx="321302" cy="233281"/>
      </dsp:txXfrm>
    </dsp:sp>
    <dsp:sp modelId="{5F729633-6794-46FA-8FC7-3F1EC8761419}">
      <dsp:nvSpPr>
        <dsp:cNvPr id="0" name=""/>
        <dsp:cNvSpPr/>
      </dsp:nvSpPr>
      <dsp:spPr>
        <a:xfrm>
          <a:off x="1549477" y="2585422"/>
          <a:ext cx="1429425" cy="1429425"/>
        </a:xfrm>
        <a:prstGeom prst="ellipse">
          <a:avLst/>
        </a:prstGeom>
        <a:solidFill>
          <a:schemeClr val="accent2">
            <a:shade val="50000"/>
            <a:hueOff val="468514"/>
            <a:satOff val="-33359"/>
            <a:lumOff val="317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Isolate failure</a:t>
          </a:r>
          <a:endParaRPr lang="en-US" sz="1000" kern="1200" dirty="0"/>
        </a:p>
      </dsp:txBody>
      <dsp:txXfrm>
        <a:off x="1758811" y="2794756"/>
        <a:ext cx="1010757" cy="1010757"/>
      </dsp:txXfrm>
    </dsp:sp>
    <dsp:sp modelId="{8DFD524F-D696-43EE-A7CA-74BEB81DAF93}">
      <dsp:nvSpPr>
        <dsp:cNvPr id="0" name=""/>
        <dsp:cNvSpPr/>
      </dsp:nvSpPr>
      <dsp:spPr>
        <a:xfrm rot="13114286">
          <a:off x="3344683" y="2029230"/>
          <a:ext cx="437943" cy="388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37102"/>
            <a:satOff val="-16495"/>
            <a:lumOff val="128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3448600" y="2143353"/>
        <a:ext cx="321302" cy="233281"/>
      </dsp:txXfrm>
    </dsp:sp>
    <dsp:sp modelId="{FCBFF032-B640-470F-9977-AD47F038AE2A}">
      <dsp:nvSpPr>
        <dsp:cNvPr id="0" name=""/>
        <dsp:cNvSpPr/>
      </dsp:nvSpPr>
      <dsp:spPr>
        <a:xfrm>
          <a:off x="1957450" y="797978"/>
          <a:ext cx="1429425" cy="1429425"/>
        </a:xfrm>
        <a:prstGeom prst="ellipse">
          <a:avLst/>
        </a:prstGeom>
        <a:solidFill>
          <a:schemeClr val="accent2">
            <a:shade val="50000"/>
            <a:hueOff val="234257"/>
            <a:satOff val="-16679"/>
            <a:lumOff val="158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Highly observable</a:t>
          </a:r>
          <a:endParaRPr lang="en-US" sz="1000" kern="1200" dirty="0"/>
        </a:p>
      </dsp:txBody>
      <dsp:txXfrm>
        <a:off x="2166784" y="1007312"/>
        <a:ext cx="1010757" cy="10107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E75D95-7EE6-432C-B6FA-262A103F06A6}">
      <dsp:nvSpPr>
        <dsp:cNvPr id="0" name=""/>
        <dsp:cNvSpPr/>
      </dsp:nvSpPr>
      <dsp:spPr>
        <a:xfrm>
          <a:off x="4335" y="1501481"/>
          <a:ext cx="1895395" cy="1137237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Identify events</a:t>
          </a:r>
          <a:endParaRPr lang="en-US" sz="2200" kern="1200" dirty="0"/>
        </a:p>
      </dsp:txBody>
      <dsp:txXfrm>
        <a:off x="37644" y="1534790"/>
        <a:ext cx="1828777" cy="1070619"/>
      </dsp:txXfrm>
    </dsp:sp>
    <dsp:sp modelId="{306D7786-3731-4694-9D4C-C0B1650CDC11}">
      <dsp:nvSpPr>
        <dsp:cNvPr id="0" name=""/>
        <dsp:cNvSpPr/>
      </dsp:nvSpPr>
      <dsp:spPr>
        <a:xfrm>
          <a:off x="2089269" y="1835071"/>
          <a:ext cx="401823" cy="4700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089269" y="1929082"/>
        <a:ext cx="281276" cy="282035"/>
      </dsp:txXfrm>
    </dsp:sp>
    <dsp:sp modelId="{345D5F13-525A-4F6C-A90B-DF24BE3611E4}">
      <dsp:nvSpPr>
        <dsp:cNvPr id="0" name=""/>
        <dsp:cNvSpPr/>
      </dsp:nvSpPr>
      <dsp:spPr>
        <a:xfrm>
          <a:off x="2657888" y="1501481"/>
          <a:ext cx="1895395" cy="1137237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241918"/>
            <a:satOff val="-18135"/>
            <a:lumOff val="122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Identify commands &amp; actors</a:t>
          </a:r>
          <a:endParaRPr lang="en-US" sz="2200" kern="1200" dirty="0"/>
        </a:p>
      </dsp:txBody>
      <dsp:txXfrm>
        <a:off x="2691197" y="1534790"/>
        <a:ext cx="1828777" cy="1070619"/>
      </dsp:txXfrm>
    </dsp:sp>
    <dsp:sp modelId="{F9456749-BF34-4C35-90C4-978AED8DE34B}">
      <dsp:nvSpPr>
        <dsp:cNvPr id="0" name=""/>
        <dsp:cNvSpPr/>
      </dsp:nvSpPr>
      <dsp:spPr>
        <a:xfrm>
          <a:off x="4742822" y="1835071"/>
          <a:ext cx="401823" cy="4700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365299"/>
            <a:satOff val="-27202"/>
            <a:lumOff val="17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4742822" y="1929082"/>
        <a:ext cx="281276" cy="282035"/>
      </dsp:txXfrm>
    </dsp:sp>
    <dsp:sp modelId="{0E62EB0D-1450-487C-BF03-50FF426F0E4C}">
      <dsp:nvSpPr>
        <dsp:cNvPr id="0" name=""/>
        <dsp:cNvSpPr/>
      </dsp:nvSpPr>
      <dsp:spPr>
        <a:xfrm>
          <a:off x="5311441" y="1501481"/>
          <a:ext cx="1895395" cy="1137237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483837"/>
            <a:satOff val="-36270"/>
            <a:lumOff val="245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Group commands &amp; events</a:t>
          </a:r>
          <a:endParaRPr lang="en-US" sz="2200" kern="1200" dirty="0"/>
        </a:p>
      </dsp:txBody>
      <dsp:txXfrm>
        <a:off x="5344750" y="1534790"/>
        <a:ext cx="1828777" cy="1070619"/>
      </dsp:txXfrm>
    </dsp:sp>
    <dsp:sp modelId="{A0734D0E-81C6-4BA7-B9CD-86545C95A4DE}">
      <dsp:nvSpPr>
        <dsp:cNvPr id="0" name=""/>
        <dsp:cNvSpPr/>
      </dsp:nvSpPr>
      <dsp:spPr>
        <a:xfrm>
          <a:off x="7396376" y="1835071"/>
          <a:ext cx="401823" cy="4700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730597"/>
            <a:satOff val="-54405"/>
            <a:lumOff val="34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7396376" y="1929082"/>
        <a:ext cx="281276" cy="282035"/>
      </dsp:txXfrm>
    </dsp:sp>
    <dsp:sp modelId="{24A17496-307B-427F-8292-0184787043EE}">
      <dsp:nvSpPr>
        <dsp:cNvPr id="0" name=""/>
        <dsp:cNvSpPr/>
      </dsp:nvSpPr>
      <dsp:spPr>
        <a:xfrm>
          <a:off x="7964994" y="1501481"/>
          <a:ext cx="1895395" cy="1137237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725755"/>
            <a:satOff val="-54405"/>
            <a:lumOff val="368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Bounded contexts</a:t>
          </a:r>
          <a:endParaRPr lang="en-US" sz="2200" kern="1200" dirty="0"/>
        </a:p>
      </dsp:txBody>
      <dsp:txXfrm>
        <a:off x="7998303" y="1534790"/>
        <a:ext cx="1828777" cy="1070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594637-A3CC-4652-9B90-35AB7373D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D557059-6594-4B57-A484-283096587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B83F-F844-4C18-98E8-7C33F4B39DE0}" type="datetimeFigureOut">
              <a:rPr lang="nl-NL" smtClean="0"/>
              <a:t>1-2-2020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0DCB52-8F1D-4362-8B41-F61F774D56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3637DC-371B-45AA-8745-1A61A278CD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8C19-4A9E-4352-9074-F1483ACD97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091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6D34-C2B8-41FF-AE69-48AE3B3D8E8B}" type="datetimeFigureOut">
              <a:rPr lang="nl-NL" smtClean="0"/>
              <a:t>1-2-2020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B036-1422-4C36-8158-C30E1C0769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mnewman.io/blog/2015/04/07/microservices-for-greenfield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rticular.net/webinars/finding-your-service-boundaries-a-practical-guide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non.me/2010/09/soa-antipattern-transactional-integration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xactly-once.github.io/posts/notes-on-2pc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jimmybogard.com/my-microservices-faq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Ik </a:t>
            </a:r>
            <a:r>
              <a:rPr lang="nl-NL" dirty="0" smtClean="0"/>
              <a:t>heb iets geleerd op die workshop!</a:t>
            </a:r>
          </a:p>
          <a:p>
            <a:r>
              <a:rPr lang="nl-NL" dirty="0" smtClean="0"/>
              <a:t>conceptueel!</a:t>
            </a:r>
          </a:p>
          <a:p>
            <a:endParaRPr lang="nl-NL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smtClean="0"/>
              <a:t>Niet zeker weten, gewoon aankaarten.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Vanuit</a:t>
            </a:r>
            <a:r>
              <a:rPr lang="en-US" baseline="0" dirty="0" smtClean="0"/>
              <a:t> brownfield application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1386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Refactoring 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makkelijker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monoliet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nodig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Hoe je </a:t>
            </a:r>
            <a:r>
              <a:rPr lang="en-US" baseline="0" dirty="0" err="1" smtClean="0"/>
              <a:t>beter</a:t>
            </a:r>
            <a:r>
              <a:rPr lang="en-US" baseline="0" dirty="0" smtClean="0"/>
              <a:t> je de business al </a:t>
            </a:r>
            <a:r>
              <a:rPr lang="en-US" baseline="0" dirty="0" err="1" smtClean="0"/>
              <a:t>kent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 </a:t>
            </a:r>
            <a:r>
              <a:rPr lang="en-US" baseline="0" dirty="0" err="1" smtClean="0">
                <a:sym typeface="Wingdings" panose="05000000000000000000" pitchFamily="2" charset="2"/>
              </a:rPr>
              <a:t>kan</a:t>
            </a:r>
            <a:r>
              <a:rPr lang="en-US" baseline="0" dirty="0" smtClean="0">
                <a:sym typeface="Wingdings" panose="05000000000000000000" pitchFamily="2" charset="2"/>
              </a:rPr>
              <a:t> je </a:t>
            </a:r>
            <a:r>
              <a:rPr lang="en-US" baseline="0" dirty="0" err="1" smtClean="0">
                <a:sym typeface="Wingdings" panose="05000000000000000000" pitchFamily="2" charset="2"/>
              </a:rPr>
              <a:t>vrij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snel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starten</a:t>
            </a:r>
            <a:r>
              <a:rPr lang="en-US" baseline="0" dirty="0" smtClean="0">
                <a:sym typeface="Wingdings" panose="05000000000000000000" pitchFamily="2" charset="2"/>
              </a:rPr>
              <a:t> met microservices</a:t>
            </a:r>
          </a:p>
          <a:p>
            <a:endParaRPr lang="en-US" baseline="0" dirty="0" smtClean="0">
              <a:sym typeface="Wingdings" panose="05000000000000000000" pitchFamily="2" charset="2"/>
            </a:endParaRPr>
          </a:p>
          <a:p>
            <a:r>
              <a:rPr lang="nl-NL" smtClean="0">
                <a:hlinkClick r:id="rId3"/>
              </a:rPr>
              <a:t>https://samnewman.io/blog/2015/04/07/microservices-for-greenfield/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2212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Hoe </a:t>
            </a:r>
            <a:r>
              <a:rPr lang="en-US" dirty="0" err="1" smtClean="0"/>
              <a:t>dan</a:t>
            </a:r>
            <a:r>
              <a:rPr lang="en-US" dirty="0" smtClean="0"/>
              <a:t>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120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</a:t>
            </a:r>
            <a:r>
              <a:rPr lang="en-US" baseline="0" dirty="0" smtClean="0"/>
              <a:t> domain boundaries </a:t>
            </a:r>
            <a:r>
              <a:rPr lang="en-US" baseline="0" dirty="0" smtClean="0">
                <a:sym typeface="Wingdings" panose="05000000000000000000" pitchFamily="2" charset="2"/>
              </a:rPr>
              <a:t> Multiple Bounded contexts; logical boundaries; defined by contract of a service</a:t>
            </a:r>
          </a:p>
          <a:p>
            <a:r>
              <a:rPr lang="en-US" baseline="0" smtClean="0">
                <a:sym typeface="Wingdings" panose="05000000000000000000" pitchFamily="2" charset="2"/>
              </a:rPr>
              <a:t>Domain </a:t>
            </a:r>
            <a:r>
              <a:rPr lang="en-US" baseline="0" dirty="0" smtClean="0">
                <a:sym typeface="Wingdings" panose="05000000000000000000" pitchFamily="2" charset="2"/>
              </a:rPr>
              <a:t>experts!</a:t>
            </a:r>
          </a:p>
          <a:p>
            <a:r>
              <a:rPr lang="en-US" baseline="0" dirty="0" err="1" smtClean="0">
                <a:sym typeface="Wingdings" panose="05000000000000000000" pitchFamily="2" charset="2"/>
              </a:rPr>
              <a:t>Discussie</a:t>
            </a:r>
            <a:r>
              <a:rPr lang="en-US" baseline="0" dirty="0" smtClean="0">
                <a:sym typeface="Wingdings" panose="05000000000000000000" pitchFamily="2" charset="2"/>
              </a:rPr>
              <a:t> over </a:t>
            </a:r>
            <a:r>
              <a:rPr lang="en-US" baseline="0" dirty="0" err="1" smtClean="0">
                <a:sym typeface="Wingdings" panose="05000000000000000000" pitchFamily="2" charset="2"/>
              </a:rPr>
              <a:t>domeinen</a:t>
            </a:r>
            <a:r>
              <a:rPr lang="en-US" baseline="0" dirty="0" smtClean="0">
                <a:sym typeface="Wingdings" panose="05000000000000000000" pitchFamily="2" charset="2"/>
              </a:rPr>
              <a:t>! </a:t>
            </a:r>
            <a:r>
              <a:rPr lang="en-US" baseline="0" dirty="0" err="1" smtClean="0">
                <a:sym typeface="Wingdings" panose="05000000000000000000" pitchFamily="2" charset="2"/>
              </a:rPr>
              <a:t>Bepaal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aggregaties</a:t>
            </a:r>
            <a:r>
              <a:rPr lang="en-US" baseline="0" dirty="0" smtClean="0">
                <a:sym typeface="Wingdings" panose="05000000000000000000" pitchFamily="2" charset="2"/>
              </a:rPr>
              <a:t>; 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Business capabilities</a:t>
            </a:r>
          </a:p>
          <a:p>
            <a:endParaRPr lang="en-US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96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DDD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0794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Finer</a:t>
            </a:r>
            <a:r>
              <a:rPr lang="en-US" baseline="0" dirty="0" smtClean="0"/>
              <a:t> grainer? Notification/ ticketing?</a:t>
            </a:r>
          </a:p>
          <a:p>
            <a:endParaRPr lang="en-US" baseline="0" dirty="0" smtClean="0"/>
          </a:p>
          <a:p>
            <a:r>
              <a:rPr lang="nl-NL" dirty="0" smtClean="0">
                <a:hlinkClick r:id="rId3"/>
              </a:rPr>
              <a:t>https://particular.net/webinars/finding-your-service-boundaries-a-practical-guide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5847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7111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are you</a:t>
            </a:r>
            <a:r>
              <a:rPr lang="en-US" baseline="0" dirty="0" smtClean="0"/>
              <a:t> doing this</a:t>
            </a:r>
            <a:r>
              <a:rPr lang="nl-NL" baseline="0" dirty="0" smtClean="0"/>
              <a:t>?</a:t>
            </a:r>
          </a:p>
          <a:p>
            <a:r>
              <a:rPr lang="en-US" baseline="0" dirty="0" smtClean="0"/>
              <a:t>For time to market? </a:t>
            </a:r>
          </a:p>
          <a:p>
            <a:r>
              <a:rPr lang="en-US" baseline="0" dirty="0" smtClean="0"/>
              <a:t>	Look at code liveliness</a:t>
            </a:r>
          </a:p>
          <a:p>
            <a:r>
              <a:rPr lang="en-US" baseline="0" dirty="0" smtClean="0"/>
              <a:t>Also check your backlog</a:t>
            </a:r>
          </a:p>
          <a:p>
            <a:r>
              <a:rPr lang="en-US" baseline="0" dirty="0" smtClean="0"/>
              <a:t>Measure your cycle time as you go</a:t>
            </a:r>
          </a:p>
          <a:p>
            <a:r>
              <a:rPr lang="en-US" baseline="0" dirty="0" smtClean="0"/>
              <a:t>For Scale?</a:t>
            </a:r>
          </a:p>
          <a:p>
            <a:r>
              <a:rPr lang="en-US" baseline="0" dirty="0" smtClean="0"/>
              <a:t>	identify your bottle necks</a:t>
            </a:r>
          </a:p>
          <a:p>
            <a:r>
              <a:rPr lang="en-US" baseline="0" dirty="0" smtClean="0"/>
              <a:t>Continually measure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9135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just throw away existing tests!</a:t>
            </a:r>
          </a:p>
          <a:p>
            <a:pPr lvl="1"/>
            <a:r>
              <a:rPr lang="en-US" dirty="0" smtClean="0"/>
              <a:t>Have tests to verify performance &amp; regressions of your changes</a:t>
            </a:r>
          </a:p>
          <a:p>
            <a:r>
              <a:rPr lang="en-US" dirty="0" smtClean="0"/>
              <a:t>continuous deliver business values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674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https://en.wikipedia.org/wiki/Strangler_fig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5247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 where you can map an inbound call to the event you want to ﬁre,</a:t>
            </a:r>
          </a:p>
          <a:p>
            <a:r>
              <a:rPr lang="en-US" dirty="0" smtClean="0"/>
              <a:t>Sync</a:t>
            </a:r>
          </a:p>
          <a:p>
            <a:endParaRPr lang="en-US" dirty="0" smtClean="0"/>
          </a:p>
          <a:p>
            <a:r>
              <a:rPr lang="en-US" dirty="0" err="1" smtClean="0"/>
              <a:t>Voorkomen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big bang</a:t>
            </a:r>
          </a:p>
          <a:p>
            <a:r>
              <a:rPr lang="en-US" dirty="0" err="1" smtClean="0"/>
              <a:t>Naast</a:t>
            </a:r>
            <a:r>
              <a:rPr lang="en-US" dirty="0" smtClean="0"/>
              <a:t> </a:t>
            </a:r>
            <a:r>
              <a:rPr lang="en-US" dirty="0" err="1" smtClean="0"/>
              <a:t>laten</a:t>
            </a:r>
            <a:r>
              <a:rPr lang="en-US" dirty="0" smtClean="0"/>
              <a:t> </a:t>
            </a:r>
            <a:r>
              <a:rPr lang="en-US" dirty="0" err="1" smtClean="0"/>
              <a:t>lopen</a:t>
            </a:r>
            <a:r>
              <a:rPr lang="en-US" baseline="0" dirty="0" smtClean="0"/>
              <a:t> microservices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3349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179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Allows you to trigger </a:t>
            </a:r>
            <a:r>
              <a:rPr lang="en-US" dirty="0" err="1" smtClean="0"/>
              <a:t>behaviour</a:t>
            </a:r>
            <a:r>
              <a:rPr lang="en-US" dirty="0" smtClean="0"/>
              <a:t> based on any state change in the database</a:t>
            </a:r>
          </a:p>
          <a:p>
            <a:endParaRPr lang="en-US" dirty="0" smtClean="0"/>
          </a:p>
          <a:p>
            <a:r>
              <a:rPr lang="nl-NL" dirty="0" err="1" smtClean="0"/>
              <a:t>Inherently</a:t>
            </a:r>
            <a:r>
              <a:rPr lang="nl-NL" dirty="0" smtClean="0"/>
              <a:t> </a:t>
            </a:r>
            <a:r>
              <a:rPr lang="nl-NL" dirty="0" err="1" smtClean="0"/>
              <a:t>async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2266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Canary testing</a:t>
            </a:r>
          </a:p>
          <a:p>
            <a:r>
              <a:rPr lang="en-US" dirty="0" smtClean="0"/>
              <a:t>Live</a:t>
            </a:r>
            <a:r>
              <a:rPr lang="en-US" baseline="0" dirty="0" smtClean="0"/>
              <a:t> equivalence testing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Call both implementations &amp; compare</a:t>
            </a:r>
          </a:p>
          <a:p>
            <a:r>
              <a:rPr lang="en-US" dirty="0" smtClean="0"/>
              <a:t>Divert proportion of traffic to test new</a:t>
            </a:r>
            <a:r>
              <a:rPr lang="en-US" baseline="0" dirty="0" smtClean="0"/>
              <a:t> implementation (canary release)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2630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Create abstraction point </a:t>
            </a:r>
          </a:p>
          <a:p>
            <a:pPr marL="228600" indent="-228600">
              <a:buAutoNum type="arabicPeriod"/>
            </a:pPr>
            <a:r>
              <a:rPr lang="en-US" dirty="0" smtClean="0"/>
              <a:t>Start work on new service implementation </a:t>
            </a:r>
          </a:p>
          <a:p>
            <a:pPr marL="228600" indent="-228600">
              <a:buAutoNum type="arabicPeriod"/>
            </a:pPr>
            <a:r>
              <a:rPr lang="en-US" dirty="0" smtClean="0"/>
              <a:t>Switch over </a:t>
            </a:r>
          </a:p>
          <a:p>
            <a:pPr marL="228600" indent="-228600">
              <a:buAutoNum type="arabicPeriod"/>
            </a:pPr>
            <a:r>
              <a:rPr lang="en-US" dirty="0" smtClean="0"/>
              <a:t>Cleanup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8617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1458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Directy</a:t>
            </a:r>
            <a:r>
              <a:rPr lang="en-US" baseline="0" dirty="0" smtClean="0"/>
              <a:t> accessing but tight coupling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6346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5675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makes sense if the data belongs to the functionality that remains in the monolith</a:t>
            </a:r>
          </a:p>
          <a:p>
            <a:endParaRPr lang="en-US" dirty="0" smtClean="0"/>
          </a:p>
          <a:p>
            <a:r>
              <a:rPr lang="en-US" dirty="0" smtClean="0"/>
              <a:t>Deﬁning this API can help discover the scope of further services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3946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makes sense if the data belongs to the functionality that remains in the monolith</a:t>
            </a:r>
          </a:p>
          <a:p>
            <a:endParaRPr lang="en-US" dirty="0" smtClean="0"/>
          </a:p>
          <a:p>
            <a:r>
              <a:rPr lang="en-US" dirty="0" smtClean="0"/>
              <a:t>Deﬁning this API can help discover the scope of further services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780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makes sense if the data belongs to the functionality that remains in the monolith</a:t>
            </a:r>
          </a:p>
          <a:p>
            <a:endParaRPr lang="en-US" dirty="0" smtClean="0"/>
          </a:p>
          <a:p>
            <a:r>
              <a:rPr lang="en-US" dirty="0" smtClean="0"/>
              <a:t>Deﬁning this API can help discover the scope of further services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6371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Transactional Boundary</a:t>
            </a:r>
          </a:p>
          <a:p>
            <a:r>
              <a:rPr lang="en-US" dirty="0" smtClean="0"/>
              <a:t>Single Database Call</a:t>
            </a:r>
          </a:p>
          <a:p>
            <a:r>
              <a:rPr lang="en-US" dirty="0" smtClean="0"/>
              <a:t>Joins done in the DB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9949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“New” technologies</a:t>
            </a:r>
          </a:p>
          <a:p>
            <a:pPr lvl="1"/>
            <a:r>
              <a:rPr lang="en-US" dirty="0" smtClean="0"/>
              <a:t>Cloud</a:t>
            </a:r>
          </a:p>
          <a:p>
            <a:pPr lvl="1"/>
            <a:r>
              <a:rPr lang="en-US" dirty="0" smtClean="0"/>
              <a:t>.NET Core</a:t>
            </a:r>
          </a:p>
          <a:p>
            <a:pPr lvl="1"/>
            <a:r>
              <a:rPr lang="en-US" dirty="0" err="1" smtClean="0"/>
              <a:t>gRPC</a:t>
            </a:r>
            <a:endParaRPr lang="en-US" dirty="0" smtClean="0"/>
          </a:p>
          <a:p>
            <a:pPr lvl="1"/>
            <a:r>
              <a:rPr lang="en-US" dirty="0" smtClean="0"/>
              <a:t>Containerization (Dockers)</a:t>
            </a:r>
          </a:p>
          <a:p>
            <a:pPr lvl="1"/>
            <a:r>
              <a:rPr lang="en-US" dirty="0" err="1" smtClean="0"/>
              <a:t>Serverless</a:t>
            </a:r>
            <a:endParaRPr lang="en-US" dirty="0" smtClean="0"/>
          </a:p>
          <a:p>
            <a:pPr lvl="1"/>
            <a:r>
              <a:rPr lang="en-US" dirty="0" smtClean="0"/>
              <a:t>Service mesh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29810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Broke transactional integrity</a:t>
            </a:r>
          </a:p>
          <a:p>
            <a:r>
              <a:rPr lang="en-US" dirty="0" smtClean="0"/>
              <a:t>Two database calls</a:t>
            </a:r>
          </a:p>
          <a:p>
            <a:r>
              <a:rPr lang="en-US" dirty="0" smtClean="0"/>
              <a:t>Some joins now done in application code</a:t>
            </a:r>
          </a:p>
          <a:p>
            <a:r>
              <a:rPr lang="en-US" dirty="0" smtClean="0"/>
              <a:t>Distributed transactions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63140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>
                <a:hlinkClick r:id="rId3"/>
              </a:rPr>
              <a:t>https://arnon.me/2010/09/soa-antipattern-transactional-integration/</a:t>
            </a:r>
            <a:endParaRPr lang="nl-NL" dirty="0" smtClean="0"/>
          </a:p>
          <a:p>
            <a:r>
              <a:rPr lang="nl-NL" dirty="0" smtClean="0">
                <a:hlinkClick r:id="rId4"/>
              </a:rPr>
              <a:t>https://exactly-once.github.io/posts/notes-on-2pc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44863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Afhankelijk</a:t>
            </a:r>
            <a:r>
              <a:rPr lang="en-US" baseline="0" dirty="0" smtClean="0"/>
              <a:t> van business scenario’s </a:t>
            </a:r>
            <a:r>
              <a:rPr lang="en-US" baseline="0" dirty="0" err="1" smtClean="0"/>
              <a:t>bepaalde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oplossing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kiezen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one thing to rule them all)!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80747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Client side</a:t>
            </a:r>
            <a:r>
              <a:rPr lang="en-US" baseline="0" dirty="0" smtClean="0"/>
              <a:t> vs Server side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40183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>
                <a:hlinkClick r:id="rId3"/>
              </a:rPr>
              <a:t>https://jimmybogard.com/my-microservices-faq/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4059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Small?</a:t>
            </a:r>
          </a:p>
          <a:p>
            <a:r>
              <a:rPr lang="en-US" dirty="0" smtClean="0"/>
              <a:t>Independently</a:t>
            </a:r>
            <a:r>
              <a:rPr lang="en-US" baseline="0" dirty="0" smtClean="0"/>
              <a:t> deployable?</a:t>
            </a:r>
          </a:p>
          <a:p>
            <a:r>
              <a:rPr lang="en-US" baseline="0" dirty="0" smtClean="0"/>
              <a:t>Work together?</a:t>
            </a:r>
          </a:p>
          <a:p>
            <a:r>
              <a:rPr lang="en-US" baseline="0" dirty="0" smtClean="0"/>
              <a:t>Business domain?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8395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Model around business concepts- Stable interfaces then technical concepts; Use </a:t>
            </a:r>
            <a:r>
              <a:rPr lang="en-US" baseline="0" dirty="0" smtClean="0">
                <a:sym typeface="Wingdings" panose="05000000000000000000" pitchFamily="2" charset="2"/>
              </a:rPr>
              <a:t>Bounded contexts to define potential domain boundaries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>
                <a:sym typeface="Wingdings" panose="05000000000000000000" pitchFamily="2" charset="2"/>
              </a:rPr>
              <a:t>Culture of automation – To deal with lot of microservices; Continuous delivery, test automation, environment definitions (</a:t>
            </a:r>
            <a:r>
              <a:rPr lang="en-US" baseline="0" dirty="0" err="1" smtClean="0">
                <a:sym typeface="Wingdings" panose="05000000000000000000" pitchFamily="2" charset="2"/>
              </a:rPr>
              <a:t>dsc</a:t>
            </a:r>
            <a:r>
              <a:rPr lang="en-US" baseline="0" dirty="0" smtClean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>
                <a:sym typeface="Wingdings" panose="05000000000000000000" pitchFamily="2" charset="2"/>
              </a:rPr>
              <a:t>Hide internal implementations – Maximize the ability of one service to evolve independently of others; Modeling bounded contexts can help, as this helps us focus on those models that should be shared, and those that should be hidden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Decentralize</a:t>
            </a:r>
            <a:r>
              <a:rPr lang="en-US" baseline="0" dirty="0" smtClean="0"/>
              <a:t> all the things - Teams more self service (deployment, development and testing); Teams own their services; Architecture: avoid enterprise service bus &amp; orchestrations.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Deploy Independently – deployed by themselves; even breaking changes </a:t>
            </a:r>
            <a:r>
              <a:rPr lang="en-US" baseline="0" dirty="0" smtClean="0">
                <a:sym typeface="Wingdings" panose="05000000000000000000" pitchFamily="2" charset="2"/>
              </a:rPr>
              <a:t> use co-exists versioned endpoints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>
                <a:sym typeface="Wingdings" panose="05000000000000000000" pitchFamily="2" charset="2"/>
              </a:rPr>
              <a:t>Isolate failure – Prevent cascading failures. Resiliency; antifragility;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>
                <a:sym typeface="Wingdings" panose="05000000000000000000" pitchFamily="2" charset="2"/>
              </a:rPr>
              <a:t>Highly observable – Holistic view of the system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858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Technology &amp; tooling choices</a:t>
            </a:r>
          </a:p>
          <a:p>
            <a:r>
              <a:rPr lang="en-US" dirty="0" smtClean="0"/>
              <a:t>Integration</a:t>
            </a:r>
            <a:r>
              <a:rPr lang="en-US" baseline="0" dirty="0" smtClean="0"/>
              <a:t> options</a:t>
            </a:r>
          </a:p>
          <a:p>
            <a:r>
              <a:rPr lang="en-US" baseline="0" dirty="0" smtClean="0"/>
              <a:t>Number of services overload.</a:t>
            </a:r>
          </a:p>
          <a:p>
            <a:r>
              <a:rPr lang="en-US" baseline="0" dirty="0" smtClean="0"/>
              <a:t>Testing complicated</a:t>
            </a:r>
          </a:p>
          <a:p>
            <a:r>
              <a:rPr lang="en-US" b="1" baseline="0" dirty="0" smtClean="0"/>
              <a:t>Complexity!</a:t>
            </a:r>
          </a:p>
          <a:p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Set up ease of deployment &amp; monitoring of services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133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SOA is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kapstok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microservices</a:t>
            </a:r>
            <a:r>
              <a:rPr lang="en-US" baseline="0" dirty="0" smtClean="0"/>
              <a:t>. Aka microservices </a:t>
            </a:r>
            <a:r>
              <a:rPr lang="en-US" baseline="0" dirty="0" err="1" smtClean="0"/>
              <a:t>implementeert</a:t>
            </a:r>
            <a:r>
              <a:rPr lang="en-US" baseline="0" dirty="0" smtClean="0"/>
              <a:t> SOA of SOA done right.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Polyglot </a:t>
            </a:r>
            <a:r>
              <a:rPr lang="en-US" baseline="0" dirty="0" smtClean="0">
                <a:sym typeface="Wingdings" panose="05000000000000000000" pitchFamily="2" charset="2"/>
              </a:rPr>
              <a:t> op </a:t>
            </a:r>
            <a:r>
              <a:rPr lang="en-US" baseline="0" dirty="0" err="1" smtClean="0">
                <a:sym typeface="Wingdings" panose="05000000000000000000" pitchFamily="2" charset="2"/>
              </a:rPr>
              <a:t>gebied</a:t>
            </a:r>
            <a:r>
              <a:rPr lang="en-US" baseline="0" dirty="0" smtClean="0">
                <a:sym typeface="Wingdings" panose="05000000000000000000" pitchFamily="2" charset="2"/>
              </a:rPr>
              <a:t> van </a:t>
            </a:r>
            <a:r>
              <a:rPr lang="en-US" baseline="0" dirty="0" err="1" smtClean="0">
                <a:sym typeface="Wingdings" panose="05000000000000000000" pitchFamily="2" charset="2"/>
              </a:rPr>
              <a:t>concepten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voornamelijk</a:t>
            </a:r>
            <a:r>
              <a:rPr lang="en-US" baseline="0" dirty="0" smtClean="0">
                <a:sym typeface="Wingdings" panose="05000000000000000000" pitchFamily="2" charset="2"/>
              </a:rPr>
              <a:t> (</a:t>
            </a:r>
            <a:r>
              <a:rPr lang="en-US" baseline="0" dirty="0" err="1" smtClean="0">
                <a:sym typeface="Wingdings" panose="05000000000000000000" pitchFamily="2" charset="2"/>
              </a:rPr>
              <a:t>Indien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nodig</a:t>
            </a:r>
            <a:r>
              <a:rPr lang="en-US" baseline="0" dirty="0" smtClean="0">
                <a:sym typeface="Wingdings" panose="05000000000000000000" pitchFamily="2" charset="2"/>
              </a:rPr>
              <a:t>!) </a:t>
            </a:r>
            <a:r>
              <a:rPr lang="en-US" baseline="0" dirty="0" err="1" smtClean="0">
                <a:sym typeface="Wingdings" panose="05000000000000000000" pitchFamily="2" charset="2"/>
              </a:rPr>
              <a:t>voorbeeld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nosql</a:t>
            </a:r>
            <a:r>
              <a:rPr lang="en-US" baseline="0" dirty="0" smtClean="0">
                <a:sym typeface="Wingdings" panose="05000000000000000000" pitchFamily="2" charset="2"/>
              </a:rPr>
              <a:t>/event sourcing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1769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smtClean="0"/>
              <a:t>Vervelende eigenschap</a:t>
            </a:r>
            <a:r>
              <a:rPr lang="nl-NL" baseline="0" dirty="0" smtClean="0"/>
              <a:t> in de IT Wereld </a:t>
            </a:r>
            <a:r>
              <a:rPr lang="nl-NL" baseline="0" dirty="0" smtClean="0">
                <a:sym typeface="Wingdings" panose="05000000000000000000" pitchFamily="2" charset="2"/>
              </a:rPr>
              <a:t> Het veranderd steeds  </a:t>
            </a:r>
            <a:r>
              <a:rPr lang="nl-NL" baseline="0" dirty="0" err="1" smtClean="0">
                <a:sym typeface="Wingdings" panose="05000000000000000000" pitchFamily="2" charset="2"/>
              </a:rPr>
              <a:t>changing</a:t>
            </a:r>
            <a:r>
              <a:rPr lang="nl-NL" baseline="0" dirty="0" smtClean="0">
                <a:sym typeface="Wingdings" panose="05000000000000000000" pitchFamily="2" charset="2"/>
              </a:rPr>
              <a:t> business </a:t>
            </a:r>
            <a:r>
              <a:rPr lang="nl-NL" baseline="0" dirty="0" err="1" smtClean="0">
                <a:sym typeface="Wingdings" panose="05000000000000000000" pitchFamily="2" charset="2"/>
              </a:rPr>
              <a:t>requirements</a:t>
            </a:r>
            <a:r>
              <a:rPr lang="nl-NL" baseline="0" dirty="0" smtClean="0">
                <a:sym typeface="Wingdings" panose="05000000000000000000" pitchFamily="2" charset="2"/>
              </a:rPr>
              <a:t> &amp;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smtClean="0"/>
              <a:t>Onduidelijk verantwoordelijkheden bij de modules/classes </a:t>
            </a:r>
            <a:r>
              <a:rPr lang="nl-NL" dirty="0" smtClean="0">
                <a:sym typeface="Wingdings" panose="05000000000000000000" pitchFamily="2" charset="2"/>
              </a:rPr>
              <a:t> Resulteert in spaghetti</a:t>
            </a:r>
            <a:r>
              <a:rPr lang="nl-NL" baseline="0" dirty="0" smtClean="0">
                <a:sym typeface="Wingdings" panose="05000000000000000000" pitchFamily="2" charset="2"/>
              </a:rPr>
              <a:t> code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801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Kwaliteit</a:t>
            </a:r>
            <a:r>
              <a:rPr lang="en-US" dirty="0" smtClean="0"/>
              <a:t> van software 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 err="1" smtClean="0">
                <a:sym typeface="Wingdings" panose="05000000000000000000" pitchFamily="2" charset="2"/>
              </a:rPr>
              <a:t>Loosy</a:t>
            </a:r>
            <a:r>
              <a:rPr lang="en-US" dirty="0" smtClean="0">
                <a:sym typeface="Wingdings" panose="05000000000000000000" pitchFamily="2" charset="2"/>
              </a:rPr>
              <a:t> coupling </a:t>
            </a:r>
          </a:p>
          <a:p>
            <a:r>
              <a:rPr lang="en-US" dirty="0" err="1" smtClean="0">
                <a:sym typeface="Wingdings" panose="05000000000000000000" pitchFamily="2" charset="2"/>
              </a:rPr>
              <a:t>Verschil</a:t>
            </a:r>
            <a:r>
              <a:rPr lang="en-US" dirty="0" smtClean="0">
                <a:sym typeface="Wingdings" panose="05000000000000000000" pitchFamily="2" charset="2"/>
              </a:rPr>
              <a:t> deployment model</a:t>
            </a:r>
          </a:p>
          <a:p>
            <a:r>
              <a:rPr lang="en-US" dirty="0" err="1" smtClean="0">
                <a:sym typeface="Wingdings" panose="05000000000000000000" pitchFamily="2" charset="2"/>
              </a:rPr>
              <a:t>Eerste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stappen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naar</a:t>
            </a:r>
            <a:r>
              <a:rPr lang="en-US" dirty="0" smtClean="0">
                <a:sym typeface="Wingdings" panose="05000000000000000000" pitchFamily="2" charset="2"/>
              </a:rPr>
              <a:t> microservices </a:t>
            </a:r>
            <a:r>
              <a:rPr lang="en-US" dirty="0" err="1" smtClean="0">
                <a:sym typeface="Wingdings" panose="05000000000000000000" pitchFamily="2" charset="2"/>
              </a:rPr>
              <a:t>architectuur</a:t>
            </a:r>
            <a:endParaRPr lang="en-US" dirty="0" smtClean="0">
              <a:sym typeface="Wingdings" panose="05000000000000000000" pitchFamily="2" charset="2"/>
            </a:endParaRP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820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2387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22" name="Afbeelding 21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B13FCDC4-A14A-484F-9DBF-06586F7A83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5862216"/>
            <a:ext cx="1558406" cy="47667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4B706E4-A4BE-477F-82CC-F72E42955CB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191824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8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8FCF43-34BC-4877-99C4-553FED40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AE071F3-A4E4-4B65-B53D-260EF67AF5F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3197731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x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7"/>
          <p:cNvSpPr>
            <a:spLocks noGrp="1"/>
          </p:cNvSpPr>
          <p:nvPr>
            <p:ph type="pic" sz="quarter" idx="10" hasCustomPrompt="1"/>
          </p:nvPr>
        </p:nvSpPr>
        <p:spPr>
          <a:xfrm>
            <a:off x="7920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 dirty="0"/>
              <a:t>   afbeelding </a:t>
            </a:r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7" hasCustomPrompt="1"/>
          </p:nvPr>
        </p:nvSpPr>
        <p:spPr>
          <a:xfrm>
            <a:off x="44766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15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81612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0" hasCustomPrompt="1"/>
          </p:nvPr>
        </p:nvSpPr>
        <p:spPr>
          <a:xfrm>
            <a:off x="44766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2" name="Tijdelijke aanduiding voor tekst 3"/>
          <p:cNvSpPr>
            <a:spLocks noGrp="1"/>
          </p:cNvSpPr>
          <p:nvPr>
            <p:ph type="body" sz="quarter" idx="21" hasCustomPrompt="1"/>
          </p:nvPr>
        </p:nvSpPr>
        <p:spPr>
          <a:xfrm>
            <a:off x="81612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F653371-7DF9-43F3-A744-BB311A26A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715" b="40737"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67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 voorstellen 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2799762" y="0"/>
            <a:ext cx="939224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9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00664"/>
            <a:ext cx="4320000" cy="52152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47" b="1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[functie]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792000" y="2122185"/>
            <a:ext cx="4320000" cy="464603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[e-mailadres]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C5E712C-5496-4582-9FCF-C3F14CF788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" y="5864400"/>
            <a:ext cx="1548000" cy="464603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C6EC026-02AE-43ED-B54C-523EEAEF44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000" y="720000"/>
            <a:ext cx="9864000" cy="837122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[naam]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6CFA03C9-356F-461D-84CC-49E7736E59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000" y="2586788"/>
            <a:ext cx="4320000" cy="1771509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rgbClr val="10264E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[andere contactinfo, b.v. LinkedIn]</a:t>
            </a:r>
          </a:p>
        </p:txBody>
      </p:sp>
    </p:spTree>
    <p:extLst>
      <p:ext uri="{BB962C8B-B14F-4D97-AF65-F5344CB8AC3E}">
        <p14:creationId xmlns:p14="http://schemas.microsoft.com/office/powerpoint/2010/main" val="500933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2"/>
          </p:nvPr>
        </p:nvSpPr>
        <p:spPr>
          <a:xfrm>
            <a:off x="8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media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7779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F53FA-EE09-4A0C-92EE-E4B8A636A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1324801"/>
            <a:ext cx="6861600" cy="2358200"/>
          </a:xfrm>
        </p:spPr>
        <p:txBody>
          <a:bodyPr anchor="t" anchorCtr="0"/>
          <a:lstStyle>
            <a:lvl1pPr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[hoofdstuktitel]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959B75-7C22-46B5-B30C-BC3F15F358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92000" y="3894246"/>
            <a:ext cx="6861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[ondertitel of toelichting]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F806D8B-5DD1-4AC8-881B-942EAB79F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9" name="Afbeelding 8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780794D5-73D1-4667-A8F7-1FFB0EDB22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0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51F923-90BC-40F3-8BDA-DB17BAC4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9886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0951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9BFDD44-2866-4BB8-BAB3-956F9C108E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5257800"/>
            <a:ext cx="3534451" cy="1081088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2000" y="1203770"/>
            <a:ext cx="7797800" cy="16940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3588345"/>
            <a:ext cx="4800600" cy="1081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260056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C0D48FD-529E-4A93-8565-3D666AA793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22" y="2997593"/>
            <a:ext cx="2823757" cy="8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66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2387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pic>
        <p:nvPicPr>
          <p:cNvPr id="22" name="Afbeelding 21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B13FCDC4-A14A-484F-9DBF-06586F7A83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5862216"/>
            <a:ext cx="1558406" cy="47667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4B706E4-A4BE-477F-82CC-F72E42955C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grpSp>
        <p:nvGrpSpPr>
          <p:cNvPr id="23" name="Groep 22">
            <a:extLst>
              <a:ext uri="{FF2B5EF4-FFF2-40B4-BE49-F238E27FC236}">
                <a16:creationId xmlns:a16="http://schemas.microsoft.com/office/drawing/2014/main" id="{3E8A8880-7730-431F-AE9A-DCBC5EAC42B7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5" name="Toelichting 2">
              <a:extLst>
                <a:ext uri="{FF2B5EF4-FFF2-40B4-BE49-F238E27FC236}">
                  <a16:creationId xmlns:a16="http://schemas.microsoft.com/office/drawing/2014/main" id="{9B34B3FE-E4AE-40DF-A09E-426A8F12D9BB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5143361C-5DF2-431A-B9F5-9276F41464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27" name="Pijl: links 26">
              <a:extLst>
                <a:ext uri="{FF2B5EF4-FFF2-40B4-BE49-F238E27FC236}">
                  <a16:creationId xmlns:a16="http://schemas.microsoft.com/office/drawing/2014/main" id="{2079E277-138B-4D33-A24B-0E7044E0F4FD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C6B0999-D8A9-4161-B730-BEA0100F89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29" name="Toelichting 2">
            <a:extLst>
              <a:ext uri="{FF2B5EF4-FFF2-40B4-BE49-F238E27FC236}">
                <a16:creationId xmlns:a16="http://schemas.microsoft.com/office/drawing/2014/main" id="{957417A6-5F27-48D9-B170-4BED8FE7BAA6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43CC7DDC-CD82-4FB1-8596-4110825613F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9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2800"/>
            <a:ext cx="2664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0800"/>
            <a:ext cx="1558800" cy="4752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3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2800"/>
            <a:ext cx="2664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0800"/>
            <a:ext cx="1558800" cy="4752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7029A24-C4D9-4030-9EB9-B0AC9C928DD2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AA8F4D99-C6D1-4E3C-BCE8-1443EF8F17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0430BE02-109A-4EEF-86E9-08F08B9A5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B1B51437-2FDF-40FC-9165-6D7A436D1791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7C6A46C7-C03B-4B7E-862B-524979AF0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EF5C04AE-D2D7-4820-9ADC-EFACB74857C0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E2D0D723-0A3F-4B3F-9DCA-59A99E05F2D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41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lichte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6400"/>
            <a:ext cx="2700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4400"/>
            <a:ext cx="1548000" cy="4716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0" name="Toelichting 2">
            <a:extLst>
              <a:ext uri="{FF2B5EF4-FFF2-40B4-BE49-F238E27FC236}">
                <a16:creationId xmlns:a16="http://schemas.microsoft.com/office/drawing/2014/main" id="{58888936-6C5E-417F-BEF5-E2EF5FB87309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1" name="Toelichting 2">
            <a:extLst>
              <a:ext uri="{FF2B5EF4-FFF2-40B4-BE49-F238E27FC236}">
                <a16:creationId xmlns:a16="http://schemas.microsoft.com/office/drawing/2014/main" id="{0F8C9FE2-BA24-4C8F-A357-4D9EF1B0D229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E2380242-DE04-4C4B-B979-553CA11513C5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1D4479E5-5FDD-46FA-9115-AB83010D4E99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48035117-054C-4798-9992-D78FD4BDF7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5643A25E-239B-44F4-8563-1FA0F9B88AAF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C5A9B3AC-B383-4C9B-BD10-10F2C56A21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7D5D2241-B490-4F41-BEC3-53F45C84B0B5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457FD49A-98E0-428B-A504-647F1B67AD5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96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4D82EB-A068-41A9-80F3-33E95015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6711981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11400000" y="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67678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78D48DBC-5B26-413F-A3E8-6F3FE44EA963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B1DF3A1-5262-49FE-9270-4B82F9B65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766" t="7174" b="9213"/>
          <a:stretch/>
        </p:blipFill>
        <p:spPr>
          <a:xfrm>
            <a:off x="11400000" y="719999"/>
            <a:ext cx="792000" cy="22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930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ED5F24-06BD-462B-BA0F-255F2F81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D9AC1BE-8B1E-470A-A65A-4D969FAD1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5B43CF-2B78-4B0E-B67D-E748CB02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9ECE23F0-8627-4716-9A95-9334C2FD8F75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29110125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met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hoekige driehoek 19">
            <a:extLst>
              <a:ext uri="{FF2B5EF4-FFF2-40B4-BE49-F238E27FC236}">
                <a16:creationId xmlns:a16="http://schemas.microsoft.com/office/drawing/2014/main" id="{407D44EA-1D44-4444-B862-4E1D768999CB}"/>
              </a:ext>
            </a:extLst>
          </p:cNvPr>
          <p:cNvSpPr/>
          <p:nvPr userDrawn="1"/>
        </p:nvSpPr>
        <p:spPr>
          <a:xfrm rot="5400000">
            <a:off x="0" y="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390A494-4717-4029-B60D-381CEB1DF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999" y="2016000"/>
            <a:ext cx="9864000" cy="59055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[ondertitel]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8713771-FD45-4006-8385-08CF79251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613439"/>
            <a:ext cx="4752000" cy="35525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inhoud 3">
            <a:extLst>
              <a:ext uri="{FF2B5EF4-FFF2-40B4-BE49-F238E27FC236}">
                <a16:creationId xmlns:a16="http://schemas.microsoft.com/office/drawing/2014/main" id="{0FD2E632-CCBA-4A49-B173-C6E074472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613439"/>
            <a:ext cx="4752000" cy="35525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2FAE7D-E99E-42B0-A84F-B037C24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149F7343-3255-4669-BB27-E19C7C251BBF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10999A3-CC12-4256-8358-55235AB7EC4C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EBFD891-2548-42D0-AE0F-1CF58D53C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715" b="40737"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92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6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02DE95-ADC6-47B0-AEFA-B8503F51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2342063-D022-4768-B718-C02E5CFEA66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BF89029-8F84-44A7-B3C8-42E761FBC24F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1ECE704-6F3F-4A17-91CB-0E8E08001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4007" y="5163165"/>
            <a:ext cx="1767993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188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8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8FCF43-34BC-4877-99C4-553FED40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AE071F3-A4E4-4B65-B53D-260EF67AF5F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14758314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x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7"/>
          <p:cNvSpPr>
            <a:spLocks noGrp="1"/>
          </p:cNvSpPr>
          <p:nvPr>
            <p:ph type="pic" sz="quarter" idx="10" hasCustomPrompt="1"/>
          </p:nvPr>
        </p:nvSpPr>
        <p:spPr>
          <a:xfrm>
            <a:off x="7920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lnSpc>
                <a:spcPct val="120000"/>
              </a:lnSpc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   afbeelding </a:t>
            </a:r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7" hasCustomPrompt="1"/>
          </p:nvPr>
        </p:nvSpPr>
        <p:spPr>
          <a:xfrm>
            <a:off x="44766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lnSpc>
                <a:spcPct val="120000"/>
              </a:lnSpc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15" name="Tijdelijke aanduiding voor afbeelding 7"/>
          <p:cNvSpPr>
            <a:spLocks noGrp="1"/>
          </p:cNvSpPr>
          <p:nvPr>
            <p:ph type="pic" sz="quarter" idx="18" hasCustomPrompt="1"/>
          </p:nvPr>
        </p:nvSpPr>
        <p:spPr>
          <a:xfrm>
            <a:off x="8161200" y="2570365"/>
            <a:ext cx="3240000" cy="2726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lnSpc>
                <a:spcPct val="120000"/>
              </a:lnSpc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   afbeelding </a:t>
            </a:r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920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0" hasCustomPrompt="1"/>
          </p:nvPr>
        </p:nvSpPr>
        <p:spPr>
          <a:xfrm>
            <a:off x="44766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12" name="Tijdelijke aanduiding voor tekst 3"/>
          <p:cNvSpPr>
            <a:spLocks noGrp="1"/>
          </p:cNvSpPr>
          <p:nvPr>
            <p:ph type="body" sz="quarter" idx="21" hasCustomPrompt="1"/>
          </p:nvPr>
        </p:nvSpPr>
        <p:spPr>
          <a:xfrm>
            <a:off x="8161200" y="1620449"/>
            <a:ext cx="3240000" cy="84561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ctr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[titel]</a:t>
            </a:r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9C51F134-137F-4BF3-9A97-480E30E344AA}"/>
              </a:ext>
            </a:extLst>
          </p:cNvPr>
          <p:cNvSpPr/>
          <p:nvPr userDrawn="1"/>
        </p:nvSpPr>
        <p:spPr>
          <a:xfrm rot="5400000">
            <a:off x="0" y="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1BDAA57A-66F3-4443-82D1-C061603D7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715" b="40737"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41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lichte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00" y="1324800"/>
            <a:ext cx="9648000" cy="1865600"/>
          </a:xfrm>
        </p:spPr>
        <p:txBody>
          <a:bodyPr anchor="t" anchorCtr="0"/>
          <a:lstStyle>
            <a:lvl1pPr algn="l">
              <a:defRPr sz="47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00" y="3712400"/>
            <a:ext cx="9648000" cy="154540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D97FCA-990D-428D-B8B1-866C08E2C5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000" y="896400"/>
            <a:ext cx="270000" cy="2232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">
                <a:solidFill>
                  <a:schemeClr val="bg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ACDA0D89-AC29-4AF7-A2B0-B1C1CD4F14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2000" y="5864400"/>
            <a:ext cx="1548000" cy="4716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0" name="Toelichting 2">
            <a:extLst>
              <a:ext uri="{FF2B5EF4-FFF2-40B4-BE49-F238E27FC236}">
                <a16:creationId xmlns:a16="http://schemas.microsoft.com/office/drawing/2014/main" id="{58888936-6C5E-417F-BEF5-E2EF5FB87309}"/>
              </a:ext>
            </a:extLst>
          </p:cNvPr>
          <p:cNvSpPr txBox="1"/>
          <p:nvPr userDrawn="1"/>
        </p:nvSpPr>
        <p:spPr>
          <a:xfrm>
            <a:off x="12358572" y="3201792"/>
            <a:ext cx="2031009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10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10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1" name="Toelichting 2">
            <a:extLst>
              <a:ext uri="{FF2B5EF4-FFF2-40B4-BE49-F238E27FC236}">
                <a16:creationId xmlns:a16="http://schemas.microsoft.com/office/drawing/2014/main" id="{0F8C9FE2-BA24-4C8F-A357-4D9EF1B0D229}"/>
              </a:ext>
            </a:extLst>
          </p:cNvPr>
          <p:cNvSpPr txBox="1"/>
          <p:nvPr userDrawn="1"/>
        </p:nvSpPr>
        <p:spPr>
          <a:xfrm>
            <a:off x="12358572" y="0"/>
            <a:ext cx="2031009" cy="3070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50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200699" indent="-20069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50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200699" marR="0" lvl="0" indent="-200699" algn="l" defTabSz="107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10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1050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BE146738-8187-4BD2-A109-7553796348B6}"/>
              </a:ext>
            </a:extLst>
          </p:cNvPr>
          <p:cNvGrpSpPr/>
          <p:nvPr userDrawn="1"/>
        </p:nvGrpSpPr>
        <p:grpSpPr>
          <a:xfrm>
            <a:off x="-2172832" y="152630"/>
            <a:ext cx="2046443" cy="2135136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2DBC996F-99C8-4D5B-AEDD-8F14050228D9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100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100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100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0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100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100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1939F5F1-5D4F-4461-9A94-52EF82EE60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57ECED57-F7F9-4D97-A1AA-0E4CB7F905C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FB007FD4-75A6-4597-BC31-9C0ABA112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4AC97971-A551-4EFE-A7DF-0E5E3603CC1D}"/>
              </a:ext>
            </a:extLst>
          </p:cNvPr>
          <p:cNvSpPr txBox="1"/>
          <p:nvPr userDrawn="1"/>
        </p:nvSpPr>
        <p:spPr>
          <a:xfrm>
            <a:off x="-2172832" y="2500247"/>
            <a:ext cx="2141781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10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100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100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59CBA8FD-0EFF-4BD9-A350-B4A42F50984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20432" y="4534453"/>
            <a:ext cx="1827354" cy="10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21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 voorstellen 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7"/>
          <p:cNvSpPr>
            <a:spLocks noGrp="1"/>
          </p:cNvSpPr>
          <p:nvPr>
            <p:ph type="pic" sz="quarter" idx="18"/>
          </p:nvPr>
        </p:nvSpPr>
        <p:spPr>
          <a:xfrm>
            <a:off x="2799762" y="0"/>
            <a:ext cx="939224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 sz="1877">
                <a:solidFill>
                  <a:srgbClr val="5F5F5F"/>
                </a:solidFill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9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777600" y="1600664"/>
            <a:ext cx="4320000" cy="52152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47" b="1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[functie]</a:t>
            </a:r>
          </a:p>
        </p:txBody>
      </p:sp>
      <p:sp>
        <p:nvSpPr>
          <p:cNvPr id="11" name="Tijdelijke aanduiding vo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777600" y="2122185"/>
            <a:ext cx="4320000" cy="464603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[e-mailadres]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C5E712C-5496-4582-9FCF-C3F14CF788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41" y="5864400"/>
            <a:ext cx="1520518" cy="464603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C6EC026-02AE-43ED-B54C-523EEAEF44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000" y="720000"/>
            <a:ext cx="9864000" cy="837122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[naam]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6CFA03C9-356F-461D-84CC-49E7736E59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7600" y="2586788"/>
            <a:ext cx="4320000" cy="1771509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257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7" b="0">
                <a:solidFill>
                  <a:schemeClr val="bg1"/>
                </a:solidFill>
                <a:latin typeface="Arial"/>
                <a:cs typeface="Arial"/>
              </a:defRPr>
            </a:lvl1pPr>
            <a:lvl2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2pPr>
            <a:lvl3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3pPr>
            <a:lvl4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4pPr>
            <a:lvl5pPr marL="287224" indent="-287224">
              <a:lnSpc>
                <a:spcPts val="4224"/>
              </a:lnSpc>
              <a:spcBef>
                <a:spcPts val="0"/>
              </a:spcBef>
              <a:defRPr sz="2347">
                <a:solidFill>
                  <a:srgbClr val="10264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[andere contactinfo, b.v. LinkedIn]</a:t>
            </a:r>
          </a:p>
        </p:txBody>
      </p:sp>
    </p:spTree>
    <p:extLst>
      <p:ext uri="{BB962C8B-B14F-4D97-AF65-F5344CB8AC3E}">
        <p14:creationId xmlns:p14="http://schemas.microsoft.com/office/powerpoint/2010/main" val="12254639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2"/>
          </p:nvPr>
        </p:nvSpPr>
        <p:spPr>
          <a:xfrm>
            <a:off x="8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 algn="ctr">
              <a:buNone/>
              <a:defRPr>
                <a:solidFill>
                  <a:srgbClr val="5F5F5F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18253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F53FA-EE09-4A0C-92EE-E4B8A636A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1324801"/>
            <a:ext cx="6861600" cy="2358200"/>
          </a:xfrm>
        </p:spPr>
        <p:txBody>
          <a:bodyPr anchor="t" anchorCtr="0"/>
          <a:lstStyle>
            <a:lvl1pPr>
              <a:defRPr sz="4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[hoofdstuktitel]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959B75-7C22-46B5-B30C-BC3F15F358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92000" y="3894246"/>
            <a:ext cx="6861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[ondertitel of toelichting]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F806D8B-5DD1-4AC8-881B-942EAB79F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9" name="Afbeelding 8" descr="Afbeelding met tekst, kruiswoordpuzzel&#10;&#10;Beschrijving is gegenereerd met hoge betrouwbaarheid">
            <a:extLst>
              <a:ext uri="{FF2B5EF4-FFF2-40B4-BE49-F238E27FC236}">
                <a16:creationId xmlns:a16="http://schemas.microsoft.com/office/drawing/2014/main" id="{780794D5-73D1-4667-A8F7-1FFB0EDB22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891306"/>
            <a:ext cx="266699" cy="2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513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51F923-90BC-40F3-8BDA-DB17BAC4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6164405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3623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9BFDD44-2866-4BB8-BAB3-956F9C108E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5362" y="4334037"/>
            <a:ext cx="2566638" cy="2523963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4C25534-E1F7-408F-971A-A92512CE1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5257800"/>
            <a:ext cx="3534451" cy="1081088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2000" y="1203770"/>
            <a:ext cx="7797800" cy="1694004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000" y="3588345"/>
            <a:ext cx="4800600" cy="1081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2000" indent="0">
              <a:buNone/>
              <a:defRPr>
                <a:solidFill>
                  <a:schemeClr val="bg1"/>
                </a:solidFill>
              </a:defRPr>
            </a:lvl2pPr>
            <a:lvl3pPr marL="504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31060482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C0D48FD-529E-4A93-8565-3D666AA793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22" y="2997593"/>
            <a:ext cx="2823757" cy="8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39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4D82EB-A068-41A9-80F3-33E95015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4810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11400000" y="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7808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000" y="2016000"/>
            <a:ext cx="9864000" cy="4140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ige driehoek 8">
            <a:extLst>
              <a:ext uri="{FF2B5EF4-FFF2-40B4-BE49-F238E27FC236}">
                <a16:creationId xmlns:a16="http://schemas.microsoft.com/office/drawing/2014/main" id="{78D48DBC-5B26-413F-A3E8-6F3FE44EA963}"/>
              </a:ext>
            </a:extLst>
          </p:cNvPr>
          <p:cNvSpPr/>
          <p:nvPr userDrawn="1"/>
        </p:nvSpPr>
        <p:spPr>
          <a:xfrm rot="16200000">
            <a:off x="0" y="6066000"/>
            <a:ext cx="792000" cy="7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B1DF3A1-5262-49FE-9270-4B82F9B65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766" t="7174" b="9213"/>
          <a:stretch/>
        </p:blipFill>
        <p:spPr>
          <a:xfrm>
            <a:off x="11400000" y="719999"/>
            <a:ext cx="792000" cy="22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62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ED5F24-06BD-462B-BA0F-255F2F81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016000"/>
            <a:ext cx="4752000" cy="4140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D9AC1BE-8B1E-470A-A65A-4D969FAD1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5B43CF-2B78-4B0E-B67D-E748CB02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9ECE23F0-8627-4716-9A95-9334C2FD8F75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</p:spTree>
    <p:extLst>
      <p:ext uri="{BB962C8B-B14F-4D97-AF65-F5344CB8AC3E}">
        <p14:creationId xmlns:p14="http://schemas.microsoft.com/office/powerpoint/2010/main" val="243137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met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390A494-4717-4029-B60D-381CEB1DF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999" y="2016000"/>
            <a:ext cx="9864000" cy="59055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[ondertitel]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8713771-FD45-4006-8385-08CF79251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000" y="2613439"/>
            <a:ext cx="4752000" cy="3552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11" name="Tijdelijke aanduiding voor inhoud 3">
            <a:extLst>
              <a:ext uri="{FF2B5EF4-FFF2-40B4-BE49-F238E27FC236}">
                <a16:creationId xmlns:a16="http://schemas.microsoft.com/office/drawing/2014/main" id="{0FD2E632-CCBA-4A49-B173-C6E074472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8000" y="2613439"/>
            <a:ext cx="4752000" cy="3552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2FAE7D-E99E-42B0-A84F-B037C24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7" name="Toelichting 2">
            <a:extLst>
              <a:ext uri="{FF2B5EF4-FFF2-40B4-BE49-F238E27FC236}">
                <a16:creationId xmlns:a16="http://schemas.microsoft.com/office/drawing/2014/main" id="{149F7343-3255-4669-BB27-E19C7C251BBF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10999A3-CC12-4256-8358-55235AB7EC4C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EBFD891-2548-42D0-AE0F-1CF58D53C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715" b="40737"/>
          <a:stretch/>
        </p:blipFill>
        <p:spPr>
          <a:xfrm>
            <a:off x="0" y="0"/>
            <a:ext cx="856343" cy="8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7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08FCB36-775D-40C0-B0F3-86CA1A9D7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6000" y="2016000"/>
            <a:ext cx="4752000" cy="4140000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88E88A05-67F9-47A7-960E-586CE611C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8000" y="2016000"/>
            <a:ext cx="4752000" cy="4140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02DE95-ADC6-47B0-AEFA-B8503F51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6" name="Toelichting 2">
            <a:extLst>
              <a:ext uri="{FF2B5EF4-FFF2-40B4-BE49-F238E27FC236}">
                <a16:creationId xmlns:a16="http://schemas.microsoft.com/office/drawing/2014/main" id="{22342063-D022-4768-B718-C02E5CFEA66D}"/>
              </a:ext>
            </a:extLst>
          </p:cNvPr>
          <p:cNvSpPr txBox="1"/>
          <p:nvPr userDrawn="1"/>
        </p:nvSpPr>
        <p:spPr>
          <a:xfrm>
            <a:off x="-2105892" y="1897500"/>
            <a:ext cx="1979503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100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100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10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100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76213" indent="-1762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10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10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100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100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100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100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BF89029-8F84-44A7-B3C8-42E761FBC24F}"/>
              </a:ext>
            </a:extLst>
          </p:cNvPr>
          <p:cNvSpPr/>
          <p:nvPr userDrawn="1"/>
        </p:nvSpPr>
        <p:spPr>
          <a:xfrm>
            <a:off x="11400000" y="6066000"/>
            <a:ext cx="792000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1ECE704-6F3F-4A17-91CB-0E8E08001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4007" y="5163165"/>
            <a:ext cx="1767993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4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000" y="2016000"/>
            <a:ext cx="9864000" cy="414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792000" y="999026"/>
            <a:ext cx="198000" cy="19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488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0" r:id="rId4"/>
    <p:sldLayoutId id="2147483667" r:id="rId5"/>
    <p:sldLayoutId id="2147483668" r:id="rId6"/>
    <p:sldLayoutId id="2147483652" r:id="rId7"/>
    <p:sldLayoutId id="2147483662" r:id="rId8"/>
    <p:sldLayoutId id="2147483659" r:id="rId9"/>
    <p:sldLayoutId id="2147483660" r:id="rId10"/>
    <p:sldLayoutId id="2147483663" r:id="rId11"/>
    <p:sldLayoutId id="2147483664" r:id="rId12"/>
    <p:sldLayoutId id="2147483665" r:id="rId13"/>
    <p:sldLayoutId id="2147483651" r:id="rId14"/>
    <p:sldLayoutId id="2147483654" r:id="rId15"/>
    <p:sldLayoutId id="2147483655" r:id="rId16"/>
    <p:sldLayoutId id="2147483658" r:id="rId17"/>
    <p:sldLayoutId id="2147483666" r:id="rId18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360000" algn="l" defTabSz="9144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F5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00" y="720000"/>
            <a:ext cx="9864000" cy="12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000" y="2016000"/>
            <a:ext cx="9864000" cy="414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792000" y="999026"/>
            <a:ext cx="198000" cy="19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11400000" y="6066000"/>
            <a:ext cx="792000" cy="7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0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800" b="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800" kern="1200">
          <a:solidFill>
            <a:schemeClr val="bg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kern="1200">
          <a:solidFill>
            <a:schemeClr val="bg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8pPr>
      <a:lvl9pPr marL="360000" indent="-360000" algn="l" defTabSz="9144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Monolith to </a:t>
            </a:r>
            <a:r>
              <a:rPr lang="en-US" dirty="0"/>
              <a:t>m</a:t>
            </a:r>
            <a:r>
              <a:rPr lang="en-US" dirty="0" smtClean="0"/>
              <a:t>icroservices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Lessons learned from workshop Sam Newman </a:t>
            </a:r>
          </a:p>
          <a:p>
            <a:r>
              <a:rPr lang="en-US" dirty="0" smtClean="0"/>
              <a:t>NDC Oslo 2019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224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1178" y="2015900"/>
            <a:ext cx="3078105" cy="4140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760686" y="2016000"/>
            <a:ext cx="6399314" cy="4140000"/>
          </a:xfrm>
        </p:spPr>
        <p:txBody>
          <a:bodyPr/>
          <a:lstStyle/>
          <a:p>
            <a:r>
              <a:rPr lang="nl-NL" dirty="0" smtClean="0"/>
              <a:t>Architectuur principes:</a:t>
            </a:r>
          </a:p>
          <a:p>
            <a:pPr lvl="1"/>
            <a:r>
              <a:rPr lang="nl-NL" b="1" i="1" dirty="0" smtClean="0"/>
              <a:t>Services zijn autonoom &amp; onafhankelijk</a:t>
            </a:r>
          </a:p>
          <a:p>
            <a:pPr lvl="1"/>
            <a:r>
              <a:rPr lang="nl-NL" b="1" i="1" dirty="0" smtClean="0"/>
              <a:t>Scheiding van processen en gegevensbeheer</a:t>
            </a:r>
          </a:p>
          <a:p>
            <a:pPr lvl="1"/>
            <a:r>
              <a:rPr lang="nl-NL" b="1" i="1" dirty="0" smtClean="0"/>
              <a:t>Eenduidig eigenaarschap &amp; mandaat</a:t>
            </a:r>
          </a:p>
          <a:p>
            <a:pPr lvl="1"/>
            <a:r>
              <a:rPr lang="nl-NL" dirty="0" smtClean="0"/>
              <a:t>Abstractie van bestaande systemen en standaard pakketten</a:t>
            </a:r>
          </a:p>
          <a:p>
            <a:pPr lvl="1"/>
            <a:r>
              <a:rPr lang="nl-NL" dirty="0" smtClean="0"/>
              <a:t>Bus structuur voor communicatie tussen componenten</a:t>
            </a:r>
          </a:p>
          <a:p>
            <a:pPr lvl="1"/>
            <a:r>
              <a:rPr lang="nl-NL" b="1" i="1" dirty="0" smtClean="0"/>
              <a:t>Communicatie op basis van standaarden</a:t>
            </a:r>
            <a:endParaRPr lang="nl-NL" b="1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Service </a:t>
            </a:r>
            <a:r>
              <a:rPr lang="nl-NL" dirty="0" err="1" smtClean="0"/>
              <a:t>Oriented</a:t>
            </a:r>
            <a:r>
              <a:rPr lang="nl-NL" smtClean="0"/>
              <a:t> Architecture </a:t>
            </a:r>
            <a:r>
              <a:rPr lang="nl-NL" dirty="0" smtClean="0"/>
              <a:t>(</a:t>
            </a:r>
            <a:r>
              <a:rPr lang="nl-NL" dirty="0" err="1" smtClean="0"/>
              <a:t>Endeavour</a:t>
            </a:r>
            <a:r>
              <a:rPr lang="nl-NL" dirty="0" smtClean="0"/>
              <a:t>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042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Oriented Architecture</a:t>
            </a:r>
            <a:endParaRPr lang="nl-NL" dirty="0"/>
          </a:p>
        </p:txBody>
      </p:sp>
      <p:pic>
        <p:nvPicPr>
          <p:cNvPr id="1026" name="Picture 2" descr="Afbeeldingsresultaat voor you were the chosen one meme 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365" y="2016000"/>
            <a:ext cx="8059808" cy="378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74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i="1" dirty="0" smtClean="0"/>
              <a:t>SOA</a:t>
            </a:r>
          </a:p>
          <a:p>
            <a:endParaRPr lang="en-US" dirty="0" smtClean="0"/>
          </a:p>
          <a:p>
            <a:r>
              <a:rPr lang="en-US" dirty="0" smtClean="0"/>
              <a:t>Enterprise </a:t>
            </a:r>
            <a:r>
              <a:rPr lang="en-US" dirty="0" err="1" smtClean="0"/>
              <a:t>Servicebus</a:t>
            </a:r>
            <a:endParaRPr lang="en-US" dirty="0" smtClean="0"/>
          </a:p>
          <a:p>
            <a:r>
              <a:rPr lang="en-US" dirty="0" smtClean="0"/>
              <a:t>Canonical schema’s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smtClean="0"/>
              <a:t>Microservices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Hexagonal architecture (ports &amp; adapters)</a:t>
            </a:r>
          </a:p>
          <a:p>
            <a:r>
              <a:rPr lang="en-US" dirty="0"/>
              <a:t>Polyglot environment</a:t>
            </a:r>
            <a:endParaRPr lang="nl-NL" dirty="0"/>
          </a:p>
          <a:p>
            <a:pPr marL="0" indent="0">
              <a:buNone/>
            </a:pPr>
            <a:endParaRPr lang="nl-NL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Microservices vs SOA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3255432" y="4630647"/>
            <a:ext cx="5945137" cy="17543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5400" b="1" dirty="0" smtClean="0"/>
              <a:t>Microservices = SOA done right</a:t>
            </a:r>
            <a:endParaRPr lang="nl-NL" sz="5400" b="1" dirty="0"/>
          </a:p>
        </p:txBody>
      </p:sp>
    </p:spTree>
    <p:extLst>
      <p:ext uri="{BB962C8B-B14F-4D97-AF65-F5344CB8AC3E}">
        <p14:creationId xmlns:p14="http://schemas.microsoft.com/office/powerpoint/2010/main" val="170121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05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choices</a:t>
            </a:r>
          </a:p>
          <a:p>
            <a:r>
              <a:rPr lang="en-US" dirty="0" smtClean="0"/>
              <a:t>Single deployment</a:t>
            </a:r>
          </a:p>
          <a:p>
            <a:r>
              <a:rPr lang="en-US" dirty="0" smtClean="0"/>
              <a:t>Vertical scaling</a:t>
            </a:r>
          </a:p>
          <a:p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Monoliths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4778478" y="1750143"/>
            <a:ext cx="5267044" cy="408398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Monolith</a:t>
            </a:r>
            <a:endParaRPr lang="nl-NL" dirty="0"/>
          </a:p>
        </p:txBody>
      </p:sp>
      <p:sp>
        <p:nvSpPr>
          <p:cNvPr id="5" name="Can 4"/>
          <p:cNvSpPr/>
          <p:nvPr/>
        </p:nvSpPr>
        <p:spPr>
          <a:xfrm>
            <a:off x="9529705" y="5152580"/>
            <a:ext cx="1031631" cy="1125415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09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1666359" y="1531956"/>
            <a:ext cx="6199447" cy="3905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Monoliths – Big ball of mud</a:t>
            </a:r>
            <a:endParaRPr lang="nl-NL" dirty="0"/>
          </a:p>
        </p:txBody>
      </p:sp>
      <p:sp>
        <p:nvSpPr>
          <p:cNvPr id="7" name="Can 6"/>
          <p:cNvSpPr/>
          <p:nvPr/>
        </p:nvSpPr>
        <p:spPr>
          <a:xfrm>
            <a:off x="2694456" y="5607159"/>
            <a:ext cx="4143251" cy="1125415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6" name="Group 5"/>
          <p:cNvGrpSpPr/>
          <p:nvPr/>
        </p:nvGrpSpPr>
        <p:grpSpPr>
          <a:xfrm>
            <a:off x="2221356" y="1905782"/>
            <a:ext cx="4833000" cy="3072112"/>
            <a:chOff x="2221356" y="1905782"/>
            <a:chExt cx="4833000" cy="3072112"/>
          </a:xfrm>
        </p:grpSpPr>
        <p:sp>
          <p:nvSpPr>
            <p:cNvPr id="4" name="Rectangle 3"/>
            <p:cNvSpPr/>
            <p:nvPr/>
          </p:nvSpPr>
          <p:spPr>
            <a:xfrm>
              <a:off x="2221356" y="1905782"/>
              <a:ext cx="924232" cy="78881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25154" y="1905782"/>
              <a:ext cx="924232" cy="78881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827639" y="1905782"/>
              <a:ext cx="924232" cy="78881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30124" y="1905782"/>
              <a:ext cx="924232" cy="78881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21356" y="3047431"/>
              <a:ext cx="924232" cy="78881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25154" y="3047431"/>
              <a:ext cx="924232" cy="78881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27639" y="3047431"/>
              <a:ext cx="924232" cy="78881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30124" y="3047431"/>
              <a:ext cx="924232" cy="78881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21356" y="4189080"/>
              <a:ext cx="924232" cy="78881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25154" y="4189080"/>
              <a:ext cx="924232" cy="78881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27639" y="4189080"/>
              <a:ext cx="924232" cy="78881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30124" y="4189080"/>
              <a:ext cx="924232" cy="78881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37" name="Straight Arrow Connector 36"/>
          <p:cNvCxnSpPr/>
          <p:nvPr/>
        </p:nvCxnSpPr>
        <p:spPr>
          <a:xfrm>
            <a:off x="2694456" y="2300189"/>
            <a:ext cx="1292814" cy="11416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016189" y="3506552"/>
            <a:ext cx="1391553" cy="26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2855537" y="2288783"/>
            <a:ext cx="2200557" cy="10012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3" descr="Pile of Poo emoji - Wikipedi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545" y="1499558"/>
            <a:ext cx="3937681" cy="39376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40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le of Poo emoji - Wikipedi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955" y="2316668"/>
            <a:ext cx="1422805" cy="1422805"/>
          </a:xfrm>
          <a:ln>
            <a:solidFill>
              <a:schemeClr val="accent4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Monoliths – Distributed</a:t>
            </a:r>
            <a:endParaRPr lang="nl-NL" dirty="0"/>
          </a:p>
        </p:txBody>
      </p:sp>
      <p:pic>
        <p:nvPicPr>
          <p:cNvPr id="6" name="Content Placeholder 3" descr="Pile of Poo emoji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290" y="1857375"/>
            <a:ext cx="1422805" cy="142280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7" name="Content Placeholder 3" descr="Pile of Poo emoji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30" y="4278267"/>
            <a:ext cx="1422805" cy="142280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8" name="Content Placeholder 3" descr="Pile of Poo emoji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735" y="4614614"/>
            <a:ext cx="1422805" cy="142280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9" name="Content Placeholder 3" descr="Pile of Poo emoji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630" y="2950712"/>
            <a:ext cx="1422805" cy="142280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cxnSp>
        <p:nvCxnSpPr>
          <p:cNvPr id="11" name="Straight Connector 10"/>
          <p:cNvCxnSpPr>
            <a:stCxn id="4" idx="3"/>
            <a:endCxn id="6" idx="1"/>
          </p:cNvCxnSpPr>
          <p:nvPr/>
        </p:nvCxnSpPr>
        <p:spPr>
          <a:xfrm flipV="1">
            <a:off x="4101760" y="2568778"/>
            <a:ext cx="596530" cy="45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3"/>
            <a:endCxn id="7" idx="0"/>
          </p:cNvCxnSpPr>
          <p:nvPr/>
        </p:nvCxnSpPr>
        <p:spPr>
          <a:xfrm>
            <a:off x="4101760" y="3028071"/>
            <a:ext cx="1864673" cy="1250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7" idx="0"/>
          </p:cNvCxnSpPr>
          <p:nvPr/>
        </p:nvCxnSpPr>
        <p:spPr>
          <a:xfrm>
            <a:off x="5409693" y="3280180"/>
            <a:ext cx="556740" cy="998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1"/>
            <a:endCxn id="8" idx="0"/>
          </p:cNvCxnSpPr>
          <p:nvPr/>
        </p:nvCxnSpPr>
        <p:spPr>
          <a:xfrm flipH="1">
            <a:off x="3701138" y="3662115"/>
            <a:ext cx="3377492" cy="952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3"/>
            <a:endCxn id="6" idx="2"/>
          </p:cNvCxnSpPr>
          <p:nvPr/>
        </p:nvCxnSpPr>
        <p:spPr>
          <a:xfrm flipV="1">
            <a:off x="4412540" y="3280180"/>
            <a:ext cx="997153" cy="2045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0"/>
          </p:cNvCxnSpPr>
          <p:nvPr/>
        </p:nvCxnSpPr>
        <p:spPr>
          <a:xfrm>
            <a:off x="6121095" y="2568778"/>
            <a:ext cx="1668938" cy="381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n 21"/>
          <p:cNvSpPr/>
          <p:nvPr/>
        </p:nvSpPr>
        <p:spPr>
          <a:xfrm>
            <a:off x="4014862" y="3536559"/>
            <a:ext cx="480646" cy="539261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an 22"/>
          <p:cNvSpPr/>
          <p:nvPr/>
        </p:nvSpPr>
        <p:spPr>
          <a:xfrm>
            <a:off x="6071816" y="3122853"/>
            <a:ext cx="480646" cy="539261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Can 23"/>
          <p:cNvSpPr/>
          <p:nvPr/>
        </p:nvSpPr>
        <p:spPr>
          <a:xfrm>
            <a:off x="8421584" y="4207404"/>
            <a:ext cx="480646" cy="539261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Can 24"/>
          <p:cNvSpPr/>
          <p:nvPr/>
        </p:nvSpPr>
        <p:spPr>
          <a:xfrm>
            <a:off x="6603554" y="5465926"/>
            <a:ext cx="480646" cy="539261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an 25"/>
          <p:cNvSpPr/>
          <p:nvPr/>
        </p:nvSpPr>
        <p:spPr>
          <a:xfrm>
            <a:off x="4262991" y="5864811"/>
            <a:ext cx="480646" cy="539261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501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Monoliths – Modular</a:t>
            </a:r>
            <a:br>
              <a:rPr lang="en-US" dirty="0" smtClean="0"/>
            </a:br>
            <a:endParaRPr lang="nl-NL" dirty="0"/>
          </a:p>
        </p:txBody>
      </p:sp>
      <p:pic>
        <p:nvPicPr>
          <p:cNvPr id="1026" name="Picture 2" descr="https://samnewman.io/img/asterix-greenfield-modules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1753891"/>
            <a:ext cx="6719887" cy="416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69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Well, it depends!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Deployment at customer locations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Startup/ green field system (unstable boundaries)</a:t>
            </a:r>
          </a:p>
          <a:p>
            <a:pPr marL="2520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Monoliths are bad?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396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46" y="2173440"/>
            <a:ext cx="3850917" cy="385091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 to microservices – GO!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99" y="2143944"/>
            <a:ext cx="6161466" cy="385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Consultant, trainer, author &amp; speaker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Sam Newman?</a:t>
            </a:r>
            <a:endParaRPr lang="nl-NL" dirty="0"/>
          </a:p>
        </p:txBody>
      </p:sp>
      <p:pic>
        <p:nvPicPr>
          <p:cNvPr id="2050" name="Picture 2" descr="https://samnewman.io/img/me_in_icel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999" y="3610771"/>
            <a:ext cx="3815979" cy="254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amnewman.io/img/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298" y="3610771"/>
            <a:ext cx="2368219" cy="31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amnewman.io/books/img/monolith_to_microservic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415" y="3610771"/>
            <a:ext cx="2370010" cy="31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89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2118894"/>
              </p:ext>
            </p:extLst>
          </p:nvPr>
        </p:nvGraphicFramePr>
        <p:xfrm>
          <a:off x="1295400" y="2016125"/>
          <a:ext cx="9864725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domain boundaries 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/>
          </a:p>
        </p:txBody>
      </p:sp>
      <p:pic>
        <p:nvPicPr>
          <p:cNvPr id="1030" name="Picture 6" descr="Afbeeldingsresultaat voor eventstormin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437" y="783834"/>
            <a:ext cx="3851755" cy="208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21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5360" y="2016000"/>
            <a:ext cx="7791220" cy="478855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domain boundaries </a:t>
            </a:r>
            <a:br>
              <a:rPr lang="en-US" dirty="0" smtClean="0"/>
            </a:br>
            <a:r>
              <a:rPr lang="en-US" dirty="0" smtClean="0"/>
              <a:t>(bounded contexts)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483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8952" y="2016000"/>
            <a:ext cx="8265491" cy="454640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Bounded context 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 err="1" smtClean="0">
                <a:sym typeface="Wingdings" panose="05000000000000000000" pitchFamily="2" charset="2"/>
              </a:rPr>
              <a:t>Microservice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765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4325" y="1665954"/>
            <a:ext cx="6507350" cy="471728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lead to finer grained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949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1737093"/>
            <a:ext cx="5846419" cy="484202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start?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309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357" y="1888181"/>
            <a:ext cx="5691875" cy="482634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start?</a:t>
            </a:r>
            <a:br>
              <a:rPr lang="en-US" dirty="0" smtClean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004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9939" y="1868516"/>
            <a:ext cx="7467105" cy="4842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start?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707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 first </a:t>
            </a:r>
            <a:r>
              <a:rPr lang="en-US" dirty="0" err="1" smtClean="0"/>
              <a:t>microservice</a:t>
            </a:r>
            <a:r>
              <a:rPr lang="en-US" dirty="0" smtClean="0"/>
              <a:t> candidates: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Don’t have many inbound dependencies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Have a clear domain boundary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Are stateless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start?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595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Ease Of Decomposition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 smtClean="0"/>
              <a:t>VS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 smtClean="0"/>
              <a:t>Benefits Of Decomposition</a:t>
            </a:r>
            <a:endParaRPr lang="nl-NL" sz="4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start?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2235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start?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128" y="1368000"/>
            <a:ext cx="7581743" cy="54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1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964" r="6964"/>
          <a:stretch>
            <a:fillRect/>
          </a:stretch>
        </p:blipFill>
        <p:spPr>
          <a:xfrm>
            <a:off x="1296000" y="2016000"/>
            <a:ext cx="4752000" cy="4140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Monolith to microservices</a:t>
            </a:r>
            <a:br>
              <a:rPr lang="en-US" dirty="0" smtClean="0"/>
            </a:br>
            <a:r>
              <a:rPr lang="en-US" dirty="0" smtClean="0"/>
              <a:t>NDC Oslo 2019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228000" y="2016000"/>
            <a:ext cx="513809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i="1" dirty="0" smtClean="0"/>
          </a:p>
          <a:p>
            <a:pPr marL="0" indent="0" algn="ctr">
              <a:buNone/>
            </a:pPr>
            <a:r>
              <a:rPr lang="en-US" sz="3200" i="1" dirty="0" smtClean="0"/>
              <a:t>“</a:t>
            </a:r>
            <a:r>
              <a:rPr lang="en-US" sz="3200" i="1" dirty="0"/>
              <a:t>If you do a big bang rewrite, the only thing you’re certain of is a big bang” </a:t>
            </a:r>
            <a:endParaRPr lang="en-US" sz="3200" i="1" dirty="0" smtClean="0"/>
          </a:p>
          <a:p>
            <a:pPr marL="0" indent="0" algn="ctr">
              <a:buNone/>
            </a:pPr>
            <a:endParaRPr lang="en-US" sz="3200" i="1" dirty="0" smtClean="0"/>
          </a:p>
          <a:p>
            <a:pPr marL="0" indent="0" algn="r">
              <a:buNone/>
            </a:pPr>
            <a:r>
              <a:rPr lang="en-US" sz="3200" i="1" dirty="0" smtClean="0"/>
              <a:t>- </a:t>
            </a:r>
            <a:r>
              <a:rPr lang="en-US" sz="3200" i="1" dirty="0"/>
              <a:t>Martin Fowler (paraphrased)</a:t>
            </a:r>
          </a:p>
          <a:p>
            <a:pPr marL="0" indent="0" algn="ctr">
              <a:buNone/>
            </a:pPr>
            <a:endParaRPr lang="nl-NL" sz="3200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Incremental change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50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638" y="1666754"/>
            <a:ext cx="6430724" cy="482304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Strangler pattern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4755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Asset capture:</a:t>
            </a:r>
          </a:p>
          <a:p>
            <a:pPr marL="252000" lvl="1" indent="0">
              <a:buNone/>
            </a:pPr>
            <a:r>
              <a:rPr lang="en-US" dirty="0" smtClean="0"/>
              <a:t>Identify the functionality to move to a new </a:t>
            </a:r>
            <a:r>
              <a:rPr lang="en-US" dirty="0" err="1" smtClean="0"/>
              <a:t>microservice</a:t>
            </a:r>
            <a:endParaRPr lang="en-US" dirty="0" smtClean="0"/>
          </a:p>
          <a:p>
            <a:pPr marL="252000" lvl="1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Redirect calls:</a:t>
            </a:r>
          </a:p>
          <a:p>
            <a:pPr marL="252000" lvl="1" indent="0">
              <a:buNone/>
            </a:pPr>
            <a:r>
              <a:rPr lang="en-US" dirty="0" smtClean="0"/>
              <a:t>Intercept calls to old functionality and redirect to the new service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Strangler pattern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712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2528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Proxy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1809135" y="4011561"/>
            <a:ext cx="4001730" cy="231058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Existing monolith</a:t>
            </a:r>
            <a:endParaRPr lang="nl-NL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300748" y="2261419"/>
            <a:ext cx="0" cy="1759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816942" y="2251586"/>
            <a:ext cx="0" cy="1759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362631" y="2251586"/>
            <a:ext cx="0" cy="1759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48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Proxy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1809135" y="4011561"/>
            <a:ext cx="4001730" cy="231058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Existing monolith</a:t>
            </a:r>
            <a:endParaRPr lang="nl-NL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816942" y="3387406"/>
            <a:ext cx="4916" cy="6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333136" y="2276361"/>
            <a:ext cx="1" cy="6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1809135" y="2900516"/>
            <a:ext cx="9085006" cy="48689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 Proxy</a:t>
            </a:r>
            <a:endParaRPr lang="nl-NL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16941" y="2276361"/>
            <a:ext cx="1" cy="6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300746" y="2278915"/>
            <a:ext cx="1" cy="6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295830" y="3387406"/>
            <a:ext cx="4916" cy="6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328220" y="3387406"/>
            <a:ext cx="4916" cy="6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32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Proxy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1809135" y="4011561"/>
            <a:ext cx="4001730" cy="231058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Existing monolith</a:t>
            </a:r>
            <a:endParaRPr lang="nl-NL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816942" y="3387406"/>
            <a:ext cx="4916" cy="6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333136" y="2276361"/>
            <a:ext cx="1" cy="6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1809135" y="2900516"/>
            <a:ext cx="9085006" cy="48689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 Proxy</a:t>
            </a:r>
            <a:endParaRPr lang="nl-NL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16941" y="2276361"/>
            <a:ext cx="1" cy="6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300746" y="2278915"/>
            <a:ext cx="1" cy="6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295830" y="3387406"/>
            <a:ext cx="4916" cy="6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328220" y="3387406"/>
            <a:ext cx="4916" cy="6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Hexagon 19"/>
          <p:cNvSpPr/>
          <p:nvPr/>
        </p:nvSpPr>
        <p:spPr>
          <a:xfrm rot="5400000">
            <a:off x="7612625" y="4348123"/>
            <a:ext cx="1455175" cy="1302774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Hexagon 20"/>
          <p:cNvSpPr/>
          <p:nvPr/>
        </p:nvSpPr>
        <p:spPr>
          <a:xfrm rot="5400000">
            <a:off x="9446340" y="4943168"/>
            <a:ext cx="1455175" cy="1302774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Straight Arrow Connector 5"/>
          <p:cNvCxnSpPr>
            <a:endCxn id="20" idx="3"/>
          </p:cNvCxnSpPr>
          <p:nvPr/>
        </p:nvCxnSpPr>
        <p:spPr>
          <a:xfrm flipH="1">
            <a:off x="8340213" y="3387406"/>
            <a:ext cx="7374" cy="884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21" idx="3"/>
          </p:cNvCxnSpPr>
          <p:nvPr/>
        </p:nvCxnSpPr>
        <p:spPr>
          <a:xfrm flipH="1">
            <a:off x="10173928" y="3387406"/>
            <a:ext cx="22124" cy="1479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04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changing proxy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1809135" y="4011561"/>
            <a:ext cx="4001730" cy="231058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Existing monolith</a:t>
            </a:r>
            <a:endParaRPr lang="nl-NL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816942" y="3387406"/>
            <a:ext cx="4916" cy="6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333136" y="2276361"/>
            <a:ext cx="1" cy="6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1809135" y="2900516"/>
            <a:ext cx="9085006" cy="48689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Smart Proxy</a:t>
            </a:r>
            <a:endParaRPr lang="nl-NL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16941" y="2276361"/>
            <a:ext cx="1" cy="6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300746" y="2278915"/>
            <a:ext cx="1" cy="6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295830" y="3387406"/>
            <a:ext cx="4916" cy="6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328220" y="3387406"/>
            <a:ext cx="4916" cy="6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Hexagon 19"/>
          <p:cNvSpPr/>
          <p:nvPr/>
        </p:nvSpPr>
        <p:spPr>
          <a:xfrm rot="5400000">
            <a:off x="7612625" y="4348123"/>
            <a:ext cx="1455175" cy="1302774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Hexagon 20"/>
          <p:cNvSpPr/>
          <p:nvPr/>
        </p:nvSpPr>
        <p:spPr>
          <a:xfrm rot="5400000">
            <a:off x="9446340" y="4943168"/>
            <a:ext cx="1455175" cy="1302774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Straight Arrow Connector 5"/>
          <p:cNvCxnSpPr>
            <a:endCxn id="20" idx="3"/>
          </p:cNvCxnSpPr>
          <p:nvPr/>
        </p:nvCxnSpPr>
        <p:spPr>
          <a:xfrm flipH="1">
            <a:off x="8340213" y="3387406"/>
            <a:ext cx="7374" cy="884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21" idx="3"/>
          </p:cNvCxnSpPr>
          <p:nvPr/>
        </p:nvCxnSpPr>
        <p:spPr>
          <a:xfrm flipH="1">
            <a:off x="10173928" y="3387406"/>
            <a:ext cx="22124" cy="1479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495368" y="2201782"/>
            <a:ext cx="136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RPC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3473246" y="3514817"/>
            <a:ext cx="136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RPC</a:t>
            </a:r>
            <a:endParaRPr lang="nl-NL" dirty="0"/>
          </a:p>
        </p:txBody>
      </p:sp>
      <p:sp>
        <p:nvSpPr>
          <p:cNvPr id="22" name="TextBox 21"/>
          <p:cNvSpPr txBox="1"/>
          <p:nvPr/>
        </p:nvSpPr>
        <p:spPr>
          <a:xfrm>
            <a:off x="8502446" y="3617241"/>
            <a:ext cx="136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817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decorating proxy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1809135" y="4011561"/>
            <a:ext cx="4001730" cy="231058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Existing monolith</a:t>
            </a:r>
            <a:endParaRPr lang="nl-NL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816942" y="3387406"/>
            <a:ext cx="4916" cy="62415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1809135" y="2900516"/>
            <a:ext cx="4001730" cy="48689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Smart Proxy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16941" y="2276361"/>
            <a:ext cx="1" cy="62415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300746" y="2278915"/>
            <a:ext cx="1" cy="6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295830" y="3387406"/>
            <a:ext cx="4916" cy="6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Hexagon 19"/>
          <p:cNvSpPr/>
          <p:nvPr/>
        </p:nvSpPr>
        <p:spPr>
          <a:xfrm rot="5400000">
            <a:off x="7612625" y="4348123"/>
            <a:ext cx="1455175" cy="1302774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Straight Arrow Connector 5"/>
          <p:cNvCxnSpPr>
            <a:endCxn id="20" idx="3"/>
          </p:cNvCxnSpPr>
          <p:nvPr/>
        </p:nvCxnSpPr>
        <p:spPr>
          <a:xfrm flipH="1">
            <a:off x="8340213" y="3387406"/>
            <a:ext cx="7374" cy="884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rapezoid 4"/>
          <p:cNvSpPr/>
          <p:nvPr/>
        </p:nvSpPr>
        <p:spPr>
          <a:xfrm rot="10800000">
            <a:off x="7516761" y="2197315"/>
            <a:ext cx="1661652" cy="1238864"/>
          </a:xfrm>
          <a:prstGeom prst="trapezoi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/>
          <p:cNvSpPr/>
          <p:nvPr/>
        </p:nvSpPr>
        <p:spPr>
          <a:xfrm>
            <a:off x="7885471" y="2276361"/>
            <a:ext cx="454741" cy="45700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l 18"/>
          <p:cNvSpPr/>
          <p:nvPr/>
        </p:nvSpPr>
        <p:spPr>
          <a:xfrm>
            <a:off x="8369709" y="2780166"/>
            <a:ext cx="454741" cy="45700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818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decorating proxy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1809135" y="4011561"/>
            <a:ext cx="4001730" cy="231058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Existing monolith</a:t>
            </a:r>
            <a:endParaRPr lang="nl-NL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816942" y="3387406"/>
            <a:ext cx="4916" cy="62415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1809135" y="2900516"/>
            <a:ext cx="4001730" cy="48689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Smart Proxy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16941" y="2276361"/>
            <a:ext cx="1" cy="62415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300746" y="2278915"/>
            <a:ext cx="1" cy="6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295830" y="3387406"/>
            <a:ext cx="4916" cy="6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Hexagon 19"/>
          <p:cNvSpPr/>
          <p:nvPr/>
        </p:nvSpPr>
        <p:spPr>
          <a:xfrm rot="5400000">
            <a:off x="7612625" y="4348123"/>
            <a:ext cx="1455175" cy="1302774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Straight Arrow Connector 5"/>
          <p:cNvCxnSpPr>
            <a:endCxn id="20" idx="3"/>
          </p:cNvCxnSpPr>
          <p:nvPr/>
        </p:nvCxnSpPr>
        <p:spPr>
          <a:xfrm flipH="1">
            <a:off x="8340213" y="3387406"/>
            <a:ext cx="7374" cy="884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rapezoid 4"/>
          <p:cNvSpPr/>
          <p:nvPr/>
        </p:nvSpPr>
        <p:spPr>
          <a:xfrm rot="10800000">
            <a:off x="7516761" y="2197315"/>
            <a:ext cx="1661652" cy="1238864"/>
          </a:xfrm>
          <a:prstGeom prst="trapezoi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/>
          <p:cNvSpPr/>
          <p:nvPr/>
        </p:nvSpPr>
        <p:spPr>
          <a:xfrm>
            <a:off x="7885471" y="2276361"/>
            <a:ext cx="454741" cy="45700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l 18"/>
          <p:cNvSpPr/>
          <p:nvPr/>
        </p:nvSpPr>
        <p:spPr>
          <a:xfrm>
            <a:off x="8369709" y="2780166"/>
            <a:ext cx="454741" cy="45700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Straight Arrow Connector 8"/>
          <p:cNvCxnSpPr>
            <a:stCxn id="2" idx="3"/>
            <a:endCxn id="5" idx="3"/>
          </p:cNvCxnSpPr>
          <p:nvPr/>
        </p:nvCxnSpPr>
        <p:spPr>
          <a:xfrm flipV="1">
            <a:off x="5810865" y="2816747"/>
            <a:ext cx="1860754" cy="32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513871" y="2751850"/>
            <a:ext cx="454741" cy="45700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069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microservices?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586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data capture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733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data capture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1296000" y="2294521"/>
            <a:ext cx="2656240" cy="231058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Existing monolith</a:t>
            </a:r>
            <a:endParaRPr lang="nl-NL" dirty="0"/>
          </a:p>
        </p:txBody>
      </p:sp>
      <p:sp>
        <p:nvSpPr>
          <p:cNvPr id="5" name="Can 4"/>
          <p:cNvSpPr/>
          <p:nvPr/>
        </p:nvSpPr>
        <p:spPr>
          <a:xfrm>
            <a:off x="1796080" y="4928121"/>
            <a:ext cx="1656080" cy="1513840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nl-NL" dirty="0"/>
          </a:p>
        </p:txBody>
      </p:sp>
      <p:sp>
        <p:nvSpPr>
          <p:cNvPr id="6" name="Hexagon 5"/>
          <p:cNvSpPr/>
          <p:nvPr/>
        </p:nvSpPr>
        <p:spPr>
          <a:xfrm rot="5400000">
            <a:off x="8692807" y="3141696"/>
            <a:ext cx="1455175" cy="1302774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" name="Straight Arrow Connector 6"/>
          <p:cNvCxnSpPr>
            <a:stCxn id="8" idx="1"/>
          </p:cNvCxnSpPr>
          <p:nvPr/>
        </p:nvCxnSpPr>
        <p:spPr>
          <a:xfrm>
            <a:off x="7362286" y="3829664"/>
            <a:ext cx="1406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855492" y="3210232"/>
            <a:ext cx="1661652" cy="1238864"/>
            <a:chOff x="5662452" y="4849075"/>
            <a:chExt cx="1661652" cy="1238864"/>
          </a:xfrm>
        </p:grpSpPr>
        <p:sp>
          <p:nvSpPr>
            <p:cNvPr id="8" name="Trapezoid 7"/>
            <p:cNvSpPr/>
            <p:nvPr/>
          </p:nvSpPr>
          <p:spPr>
            <a:xfrm rot="10800000">
              <a:off x="5662452" y="4849075"/>
              <a:ext cx="1661652" cy="1238864"/>
            </a:xfrm>
            <a:prstGeom prst="trapezoid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Oval 8"/>
            <p:cNvSpPr/>
            <p:nvPr/>
          </p:nvSpPr>
          <p:spPr>
            <a:xfrm>
              <a:off x="6031162" y="4928121"/>
              <a:ext cx="454741" cy="45700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Oval 9"/>
            <p:cNvSpPr/>
            <p:nvPr/>
          </p:nvSpPr>
          <p:spPr>
            <a:xfrm>
              <a:off x="6515400" y="5431926"/>
              <a:ext cx="454741" cy="45700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18" name="Straight Arrow Connector 17"/>
          <p:cNvCxnSpPr>
            <a:stCxn id="4" idx="2"/>
            <a:endCxn id="5" idx="1"/>
          </p:cNvCxnSpPr>
          <p:nvPr/>
        </p:nvCxnSpPr>
        <p:spPr>
          <a:xfrm>
            <a:off x="2624120" y="4605102"/>
            <a:ext cx="0" cy="323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07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data capture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1296000" y="2294521"/>
            <a:ext cx="2656240" cy="231058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Existing monolith</a:t>
            </a:r>
            <a:endParaRPr lang="nl-NL" dirty="0"/>
          </a:p>
        </p:txBody>
      </p:sp>
      <p:sp>
        <p:nvSpPr>
          <p:cNvPr id="5" name="Can 4"/>
          <p:cNvSpPr/>
          <p:nvPr/>
        </p:nvSpPr>
        <p:spPr>
          <a:xfrm>
            <a:off x="1796080" y="4928121"/>
            <a:ext cx="1656080" cy="1513840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nl-NL" dirty="0"/>
          </a:p>
        </p:txBody>
      </p:sp>
      <p:sp>
        <p:nvSpPr>
          <p:cNvPr id="6" name="Hexagon 5"/>
          <p:cNvSpPr/>
          <p:nvPr/>
        </p:nvSpPr>
        <p:spPr>
          <a:xfrm rot="5400000">
            <a:off x="8692807" y="3141696"/>
            <a:ext cx="1455175" cy="1302774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" name="Straight Arrow Connector 6"/>
          <p:cNvCxnSpPr>
            <a:stCxn id="8" idx="1"/>
          </p:cNvCxnSpPr>
          <p:nvPr/>
        </p:nvCxnSpPr>
        <p:spPr>
          <a:xfrm>
            <a:off x="7362286" y="3829664"/>
            <a:ext cx="1406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855492" y="3210232"/>
            <a:ext cx="1661652" cy="1238864"/>
            <a:chOff x="5662452" y="4849075"/>
            <a:chExt cx="1661652" cy="1238864"/>
          </a:xfrm>
        </p:grpSpPr>
        <p:sp>
          <p:nvSpPr>
            <p:cNvPr id="8" name="Trapezoid 7"/>
            <p:cNvSpPr/>
            <p:nvPr/>
          </p:nvSpPr>
          <p:spPr>
            <a:xfrm rot="10800000">
              <a:off x="5662452" y="4849075"/>
              <a:ext cx="1661652" cy="1238864"/>
            </a:xfrm>
            <a:prstGeom prst="trapezoid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Oval 8"/>
            <p:cNvSpPr/>
            <p:nvPr/>
          </p:nvSpPr>
          <p:spPr>
            <a:xfrm>
              <a:off x="6031162" y="4928121"/>
              <a:ext cx="454741" cy="45700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Oval 9"/>
            <p:cNvSpPr/>
            <p:nvPr/>
          </p:nvSpPr>
          <p:spPr>
            <a:xfrm>
              <a:off x="6515400" y="5431926"/>
              <a:ext cx="454741" cy="45700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18" name="Straight Arrow Connector 17"/>
          <p:cNvCxnSpPr>
            <a:stCxn id="4" idx="2"/>
            <a:endCxn id="5" idx="1"/>
          </p:cNvCxnSpPr>
          <p:nvPr/>
        </p:nvCxnSpPr>
        <p:spPr>
          <a:xfrm>
            <a:off x="2624120" y="4605102"/>
            <a:ext cx="0" cy="323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4"/>
            <a:endCxn id="8" idx="3"/>
          </p:cNvCxnSpPr>
          <p:nvPr/>
        </p:nvCxnSpPr>
        <p:spPr>
          <a:xfrm flipV="1">
            <a:off x="3452160" y="3829664"/>
            <a:ext cx="2558190" cy="1855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72710" y="4449096"/>
            <a:ext cx="454741" cy="45700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720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by abstraction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3048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by abstraction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1138574" y="2016000"/>
            <a:ext cx="4479905" cy="439174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Rounded Rectangle 4"/>
          <p:cNvSpPr/>
          <p:nvPr/>
        </p:nvSpPr>
        <p:spPr>
          <a:xfrm>
            <a:off x="1788160" y="2509520"/>
            <a:ext cx="1158240" cy="57912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Invoicing</a:t>
            </a:r>
            <a:endParaRPr lang="nl-NL" dirty="0"/>
          </a:p>
        </p:txBody>
      </p:sp>
      <p:sp>
        <p:nvSpPr>
          <p:cNvPr id="6" name="Rounded Rectangle 5"/>
          <p:cNvSpPr/>
          <p:nvPr/>
        </p:nvSpPr>
        <p:spPr>
          <a:xfrm>
            <a:off x="3839826" y="2502070"/>
            <a:ext cx="1158240" cy="57912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Orders</a:t>
            </a:r>
            <a:endParaRPr lang="nl-NL" dirty="0"/>
          </a:p>
        </p:txBody>
      </p:sp>
      <p:sp>
        <p:nvSpPr>
          <p:cNvPr id="8" name="Rounded Rectangle 7"/>
          <p:cNvSpPr/>
          <p:nvPr/>
        </p:nvSpPr>
        <p:spPr>
          <a:xfrm>
            <a:off x="1788160" y="3590501"/>
            <a:ext cx="1879600" cy="1157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Notifications</a:t>
            </a:r>
            <a:endParaRPr lang="nl-NL" dirty="0"/>
          </a:p>
        </p:txBody>
      </p:sp>
      <p:cxnSp>
        <p:nvCxnSpPr>
          <p:cNvPr id="10" name="Straight Arrow Connector 9"/>
          <p:cNvCxnSpPr>
            <a:endCxn id="5" idx="0"/>
          </p:cNvCxnSpPr>
          <p:nvPr/>
        </p:nvCxnSpPr>
        <p:spPr>
          <a:xfrm flipH="1">
            <a:off x="2367280" y="1574800"/>
            <a:ext cx="10160" cy="93472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418946" y="1661224"/>
            <a:ext cx="15187" cy="87429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367280" y="3088640"/>
            <a:ext cx="10160" cy="501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endCxn id="8" idx="3"/>
          </p:cNvCxnSpPr>
          <p:nvPr/>
        </p:nvCxnSpPr>
        <p:spPr>
          <a:xfrm rot="5400000">
            <a:off x="3506869" y="3242082"/>
            <a:ext cx="1088156" cy="76637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54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by abstraction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1138574" y="2016000"/>
            <a:ext cx="4479905" cy="439174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Rounded Rectangle 4"/>
          <p:cNvSpPr/>
          <p:nvPr/>
        </p:nvSpPr>
        <p:spPr>
          <a:xfrm>
            <a:off x="1717040" y="2509520"/>
            <a:ext cx="1229360" cy="57912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Invoicing</a:t>
            </a:r>
            <a:endParaRPr lang="nl-NL" dirty="0"/>
          </a:p>
        </p:txBody>
      </p:sp>
      <p:sp>
        <p:nvSpPr>
          <p:cNvPr id="6" name="Rounded Rectangle 5"/>
          <p:cNvSpPr/>
          <p:nvPr/>
        </p:nvSpPr>
        <p:spPr>
          <a:xfrm>
            <a:off x="3839826" y="2502070"/>
            <a:ext cx="1158240" cy="57912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Orders</a:t>
            </a:r>
            <a:endParaRPr lang="nl-NL" dirty="0"/>
          </a:p>
        </p:txBody>
      </p:sp>
      <p:sp>
        <p:nvSpPr>
          <p:cNvPr id="8" name="Rounded Rectangle 7"/>
          <p:cNvSpPr/>
          <p:nvPr/>
        </p:nvSpPr>
        <p:spPr>
          <a:xfrm>
            <a:off x="1717040" y="5051049"/>
            <a:ext cx="1554480" cy="1157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Notifications</a:t>
            </a:r>
            <a:endParaRPr lang="nl-NL" dirty="0"/>
          </a:p>
        </p:txBody>
      </p:sp>
      <p:cxnSp>
        <p:nvCxnSpPr>
          <p:cNvPr id="10" name="Straight Arrow Connector 9"/>
          <p:cNvCxnSpPr>
            <a:endCxn id="5" idx="0"/>
          </p:cNvCxnSpPr>
          <p:nvPr/>
        </p:nvCxnSpPr>
        <p:spPr>
          <a:xfrm flipH="1">
            <a:off x="2367280" y="1574800"/>
            <a:ext cx="10160" cy="93472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418946" y="1661224"/>
            <a:ext cx="15187" cy="87429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367280" y="3088640"/>
            <a:ext cx="0" cy="75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endCxn id="8" idx="3"/>
          </p:cNvCxnSpPr>
          <p:nvPr/>
        </p:nvCxnSpPr>
        <p:spPr>
          <a:xfrm rot="5400000">
            <a:off x="3506869" y="3242082"/>
            <a:ext cx="1088156" cy="76637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717040" y="3848320"/>
            <a:ext cx="1940560" cy="536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</a:t>
            </a:r>
            <a:endParaRPr lang="nl-NL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09520" y="4384640"/>
            <a:ext cx="10160" cy="66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505199" y="5051048"/>
            <a:ext cx="1879600" cy="1157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Calling Implementation</a:t>
            </a:r>
            <a:endParaRPr lang="nl-NL" dirty="0"/>
          </a:p>
        </p:txBody>
      </p:sp>
      <p:sp>
        <p:nvSpPr>
          <p:cNvPr id="18" name="Hexagon 17"/>
          <p:cNvSpPr/>
          <p:nvPr/>
        </p:nvSpPr>
        <p:spPr>
          <a:xfrm>
            <a:off x="7783571" y="4829763"/>
            <a:ext cx="1909069" cy="1577979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Notification Service</a:t>
            </a:r>
            <a:endParaRPr lang="nl-NL" dirty="0"/>
          </a:p>
        </p:txBody>
      </p:sp>
      <p:cxnSp>
        <p:nvCxnSpPr>
          <p:cNvPr id="19" name="Straight Arrow Connector 18"/>
          <p:cNvCxnSpPr>
            <a:stCxn id="16" idx="3"/>
            <a:endCxn id="18" idx="3"/>
          </p:cNvCxnSpPr>
          <p:nvPr/>
        </p:nvCxnSpPr>
        <p:spPr>
          <a:xfrm flipV="1">
            <a:off x="5384799" y="5618753"/>
            <a:ext cx="2398772" cy="11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42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by abstraction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1138574" y="2016000"/>
            <a:ext cx="4479905" cy="439174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Rounded Rectangle 4"/>
          <p:cNvSpPr/>
          <p:nvPr/>
        </p:nvSpPr>
        <p:spPr>
          <a:xfrm>
            <a:off x="1717040" y="2509520"/>
            <a:ext cx="1229360" cy="57912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Invoicing</a:t>
            </a:r>
            <a:endParaRPr lang="nl-NL" dirty="0"/>
          </a:p>
        </p:txBody>
      </p:sp>
      <p:sp>
        <p:nvSpPr>
          <p:cNvPr id="6" name="Rounded Rectangle 5"/>
          <p:cNvSpPr/>
          <p:nvPr/>
        </p:nvSpPr>
        <p:spPr>
          <a:xfrm>
            <a:off x="3839826" y="2502070"/>
            <a:ext cx="1158240" cy="57912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Orders</a:t>
            </a:r>
            <a:endParaRPr lang="nl-NL" dirty="0"/>
          </a:p>
        </p:txBody>
      </p:sp>
      <p:sp>
        <p:nvSpPr>
          <p:cNvPr id="8" name="Rounded Rectangle 7"/>
          <p:cNvSpPr/>
          <p:nvPr/>
        </p:nvSpPr>
        <p:spPr>
          <a:xfrm>
            <a:off x="1717040" y="5051049"/>
            <a:ext cx="1554480" cy="1157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Notifications</a:t>
            </a:r>
            <a:endParaRPr lang="nl-NL" dirty="0"/>
          </a:p>
        </p:txBody>
      </p:sp>
      <p:cxnSp>
        <p:nvCxnSpPr>
          <p:cNvPr id="10" name="Straight Arrow Connector 9"/>
          <p:cNvCxnSpPr>
            <a:endCxn id="5" idx="0"/>
          </p:cNvCxnSpPr>
          <p:nvPr/>
        </p:nvCxnSpPr>
        <p:spPr>
          <a:xfrm flipH="1">
            <a:off x="2367280" y="1574800"/>
            <a:ext cx="10160" cy="93472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418946" y="1661224"/>
            <a:ext cx="15187" cy="87429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367280" y="3088640"/>
            <a:ext cx="0" cy="75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endCxn id="8" idx="3"/>
          </p:cNvCxnSpPr>
          <p:nvPr/>
        </p:nvCxnSpPr>
        <p:spPr>
          <a:xfrm rot="5400000">
            <a:off x="3506869" y="3242082"/>
            <a:ext cx="1088156" cy="76637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717040" y="3848320"/>
            <a:ext cx="1940560" cy="536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</a:t>
            </a:r>
            <a:endParaRPr lang="nl-NL" dirty="0"/>
          </a:p>
        </p:txBody>
      </p:sp>
      <p:cxnSp>
        <p:nvCxnSpPr>
          <p:cNvPr id="13" name="Straight Arrow Connector 12"/>
          <p:cNvCxnSpPr>
            <a:endCxn id="16" idx="0"/>
          </p:cNvCxnSpPr>
          <p:nvPr/>
        </p:nvCxnSpPr>
        <p:spPr>
          <a:xfrm>
            <a:off x="2509520" y="4384640"/>
            <a:ext cx="1935479" cy="666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505199" y="5051048"/>
            <a:ext cx="1879600" cy="1157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Calling Implementation</a:t>
            </a:r>
            <a:endParaRPr lang="nl-NL" dirty="0"/>
          </a:p>
        </p:txBody>
      </p:sp>
      <p:sp>
        <p:nvSpPr>
          <p:cNvPr id="18" name="Hexagon 17"/>
          <p:cNvSpPr/>
          <p:nvPr/>
        </p:nvSpPr>
        <p:spPr>
          <a:xfrm>
            <a:off x="7783571" y="4829763"/>
            <a:ext cx="1909069" cy="1577979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Notification Service</a:t>
            </a:r>
            <a:endParaRPr lang="nl-NL" dirty="0"/>
          </a:p>
        </p:txBody>
      </p:sp>
      <p:cxnSp>
        <p:nvCxnSpPr>
          <p:cNvPr id="19" name="Straight Arrow Connector 18"/>
          <p:cNvCxnSpPr>
            <a:stCxn id="16" idx="3"/>
            <a:endCxn id="18" idx="3"/>
          </p:cNvCxnSpPr>
          <p:nvPr/>
        </p:nvCxnSpPr>
        <p:spPr>
          <a:xfrm flipV="1">
            <a:off x="5384799" y="5618753"/>
            <a:ext cx="2398772" cy="11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42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by abstraction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1138574" y="2016000"/>
            <a:ext cx="4479905" cy="439174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Rounded Rectangle 4"/>
          <p:cNvSpPr/>
          <p:nvPr/>
        </p:nvSpPr>
        <p:spPr>
          <a:xfrm>
            <a:off x="1717040" y="2509520"/>
            <a:ext cx="1229360" cy="57912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Invoicing</a:t>
            </a:r>
            <a:endParaRPr lang="nl-NL" dirty="0"/>
          </a:p>
        </p:txBody>
      </p:sp>
      <p:sp>
        <p:nvSpPr>
          <p:cNvPr id="6" name="Rounded Rectangle 5"/>
          <p:cNvSpPr/>
          <p:nvPr/>
        </p:nvSpPr>
        <p:spPr>
          <a:xfrm>
            <a:off x="3839826" y="2502070"/>
            <a:ext cx="1158240" cy="57912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Orders</a:t>
            </a:r>
            <a:endParaRPr lang="nl-NL" dirty="0"/>
          </a:p>
        </p:txBody>
      </p:sp>
      <p:cxnSp>
        <p:nvCxnSpPr>
          <p:cNvPr id="10" name="Straight Arrow Connector 9"/>
          <p:cNvCxnSpPr>
            <a:endCxn id="5" idx="0"/>
          </p:cNvCxnSpPr>
          <p:nvPr/>
        </p:nvCxnSpPr>
        <p:spPr>
          <a:xfrm flipH="1">
            <a:off x="2367280" y="1574800"/>
            <a:ext cx="10160" cy="93472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418946" y="1661224"/>
            <a:ext cx="15187" cy="87429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367280" y="3088640"/>
            <a:ext cx="0" cy="75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endCxn id="8" idx="3"/>
          </p:cNvCxnSpPr>
          <p:nvPr/>
        </p:nvCxnSpPr>
        <p:spPr>
          <a:xfrm rot="5400000">
            <a:off x="3506869" y="3242082"/>
            <a:ext cx="1088156" cy="76637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788160" y="3848595"/>
            <a:ext cx="1879600" cy="1157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Calling Implementation</a:t>
            </a:r>
            <a:endParaRPr lang="nl-NL" dirty="0"/>
          </a:p>
        </p:txBody>
      </p:sp>
      <p:sp>
        <p:nvSpPr>
          <p:cNvPr id="18" name="Hexagon 17"/>
          <p:cNvSpPr/>
          <p:nvPr/>
        </p:nvSpPr>
        <p:spPr>
          <a:xfrm>
            <a:off x="6543544" y="3625268"/>
            <a:ext cx="1909069" cy="1577979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Notification Service</a:t>
            </a:r>
            <a:endParaRPr lang="nl-NL" dirty="0"/>
          </a:p>
        </p:txBody>
      </p:sp>
      <p:cxnSp>
        <p:nvCxnSpPr>
          <p:cNvPr id="19" name="Straight Arrow Connector 18"/>
          <p:cNvCxnSpPr>
            <a:stCxn id="16" idx="3"/>
            <a:endCxn id="18" idx="3"/>
          </p:cNvCxnSpPr>
          <p:nvPr/>
        </p:nvCxnSpPr>
        <p:spPr>
          <a:xfrm flipV="1">
            <a:off x="3667760" y="4414258"/>
            <a:ext cx="2875784" cy="13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02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Err… Databases?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232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data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1296000" y="2294521"/>
            <a:ext cx="2656240" cy="231058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Existing monolith</a:t>
            </a:r>
            <a:endParaRPr lang="nl-NL" dirty="0"/>
          </a:p>
        </p:txBody>
      </p:sp>
      <p:sp>
        <p:nvSpPr>
          <p:cNvPr id="5" name="Can 4"/>
          <p:cNvSpPr/>
          <p:nvPr/>
        </p:nvSpPr>
        <p:spPr>
          <a:xfrm>
            <a:off x="1796080" y="4928121"/>
            <a:ext cx="1656080" cy="1513840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nl-NL" dirty="0"/>
          </a:p>
        </p:txBody>
      </p:sp>
      <p:cxnSp>
        <p:nvCxnSpPr>
          <p:cNvPr id="6" name="Straight Arrow Connector 5"/>
          <p:cNvCxnSpPr>
            <a:stCxn id="4" idx="2"/>
            <a:endCxn id="5" idx="1"/>
          </p:cNvCxnSpPr>
          <p:nvPr/>
        </p:nvCxnSpPr>
        <p:spPr>
          <a:xfrm>
            <a:off x="2624120" y="4605102"/>
            <a:ext cx="0" cy="323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exagon 6"/>
          <p:cNvSpPr/>
          <p:nvPr/>
        </p:nvSpPr>
        <p:spPr>
          <a:xfrm rot="5400000">
            <a:off x="6077428" y="2798424"/>
            <a:ext cx="1455175" cy="1302774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Curved Connector 8"/>
          <p:cNvCxnSpPr>
            <a:stCxn id="7" idx="0"/>
            <a:endCxn id="5" idx="4"/>
          </p:cNvCxnSpPr>
          <p:nvPr/>
        </p:nvCxnSpPr>
        <p:spPr>
          <a:xfrm rot="5400000">
            <a:off x="4374767" y="3254792"/>
            <a:ext cx="1507642" cy="33528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&quot;No&quot; Symbol 14"/>
          <p:cNvSpPr/>
          <p:nvPr/>
        </p:nvSpPr>
        <p:spPr>
          <a:xfrm>
            <a:off x="5270090" y="4928121"/>
            <a:ext cx="883538" cy="872911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55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264" y="1559462"/>
            <a:ext cx="6093426" cy="49073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microservices?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sharing databases</a:t>
            </a:r>
            <a:endParaRPr lang="nl-NL" dirty="0"/>
          </a:p>
        </p:txBody>
      </p:sp>
      <p:sp>
        <p:nvSpPr>
          <p:cNvPr id="5" name="Can 4"/>
          <p:cNvSpPr/>
          <p:nvPr/>
        </p:nvSpPr>
        <p:spPr>
          <a:xfrm>
            <a:off x="2022739" y="5065773"/>
            <a:ext cx="1202759" cy="1000731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nl-NL" dirty="0"/>
          </a:p>
        </p:txBody>
      </p:sp>
      <p:cxnSp>
        <p:nvCxnSpPr>
          <p:cNvPr id="6" name="Straight Arrow Connector 5"/>
          <p:cNvCxnSpPr>
            <a:stCxn id="8" idx="0"/>
            <a:endCxn id="5" idx="1"/>
          </p:cNvCxnSpPr>
          <p:nvPr/>
        </p:nvCxnSpPr>
        <p:spPr>
          <a:xfrm flipH="1">
            <a:off x="2624119" y="4157734"/>
            <a:ext cx="1" cy="908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exagon 6"/>
          <p:cNvSpPr/>
          <p:nvPr/>
        </p:nvSpPr>
        <p:spPr>
          <a:xfrm rot="5400000">
            <a:off x="5094202" y="2778759"/>
            <a:ext cx="1455175" cy="1302774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Hexagon 7"/>
          <p:cNvSpPr/>
          <p:nvPr/>
        </p:nvSpPr>
        <p:spPr>
          <a:xfrm rot="5400000">
            <a:off x="1896532" y="2778759"/>
            <a:ext cx="1455175" cy="1302774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an 16"/>
          <p:cNvSpPr/>
          <p:nvPr/>
        </p:nvSpPr>
        <p:spPr>
          <a:xfrm>
            <a:off x="5220409" y="5065772"/>
            <a:ext cx="1202759" cy="1000731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nl-NL" dirty="0"/>
          </a:p>
        </p:txBody>
      </p:sp>
      <p:cxnSp>
        <p:nvCxnSpPr>
          <p:cNvPr id="21" name="Elbow Connector 20"/>
          <p:cNvCxnSpPr>
            <a:stCxn id="7" idx="0"/>
            <a:endCxn id="17" idx="1"/>
          </p:cNvCxnSpPr>
          <p:nvPr/>
        </p:nvCxnSpPr>
        <p:spPr>
          <a:xfrm rot="5400000">
            <a:off x="5367771" y="4611753"/>
            <a:ext cx="90803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4"/>
            <a:endCxn id="7" idx="2"/>
          </p:cNvCxnSpPr>
          <p:nvPr/>
        </p:nvCxnSpPr>
        <p:spPr>
          <a:xfrm>
            <a:off x="3275507" y="3028253"/>
            <a:ext cx="1894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32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Expose data in the monolith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1296000" y="2294521"/>
            <a:ext cx="2656240" cy="231058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Existing monolith</a:t>
            </a:r>
            <a:endParaRPr lang="nl-NL" dirty="0"/>
          </a:p>
        </p:txBody>
      </p:sp>
      <p:sp>
        <p:nvSpPr>
          <p:cNvPr id="5" name="Can 4"/>
          <p:cNvSpPr/>
          <p:nvPr/>
        </p:nvSpPr>
        <p:spPr>
          <a:xfrm>
            <a:off x="1796080" y="4928121"/>
            <a:ext cx="1656080" cy="1513840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nl-NL" dirty="0"/>
          </a:p>
        </p:txBody>
      </p:sp>
      <p:cxnSp>
        <p:nvCxnSpPr>
          <p:cNvPr id="6" name="Straight Arrow Connector 5"/>
          <p:cNvCxnSpPr>
            <a:stCxn id="4" idx="2"/>
            <a:endCxn id="5" idx="1"/>
          </p:cNvCxnSpPr>
          <p:nvPr/>
        </p:nvCxnSpPr>
        <p:spPr>
          <a:xfrm>
            <a:off x="2624120" y="4605102"/>
            <a:ext cx="0" cy="323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exagon 6"/>
          <p:cNvSpPr/>
          <p:nvPr/>
        </p:nvSpPr>
        <p:spPr>
          <a:xfrm rot="5400000">
            <a:off x="6077428" y="2798424"/>
            <a:ext cx="1455175" cy="1302774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Rectangle 1"/>
          <p:cNvSpPr/>
          <p:nvPr/>
        </p:nvSpPr>
        <p:spPr>
          <a:xfrm>
            <a:off x="3816626" y="2935357"/>
            <a:ext cx="357809" cy="124204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API</a:t>
            </a:r>
            <a:endParaRPr lang="nl-NL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74435" y="3396343"/>
            <a:ext cx="1979193" cy="36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5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Expose data in the monolith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1296000" y="2294521"/>
            <a:ext cx="2656240" cy="231058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Existing monolith</a:t>
            </a:r>
            <a:endParaRPr lang="nl-NL" dirty="0"/>
          </a:p>
        </p:txBody>
      </p:sp>
      <p:sp>
        <p:nvSpPr>
          <p:cNvPr id="5" name="Can 4"/>
          <p:cNvSpPr/>
          <p:nvPr/>
        </p:nvSpPr>
        <p:spPr>
          <a:xfrm>
            <a:off x="1796080" y="4928121"/>
            <a:ext cx="1656080" cy="1513840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nl-NL" dirty="0"/>
          </a:p>
        </p:txBody>
      </p:sp>
      <p:cxnSp>
        <p:nvCxnSpPr>
          <p:cNvPr id="6" name="Straight Arrow Connector 5"/>
          <p:cNvCxnSpPr>
            <a:stCxn id="4" idx="2"/>
            <a:endCxn id="5" idx="1"/>
          </p:cNvCxnSpPr>
          <p:nvPr/>
        </p:nvCxnSpPr>
        <p:spPr>
          <a:xfrm>
            <a:off x="2624120" y="4605102"/>
            <a:ext cx="0" cy="323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exagon 6"/>
          <p:cNvSpPr/>
          <p:nvPr/>
        </p:nvSpPr>
        <p:spPr>
          <a:xfrm rot="5400000">
            <a:off x="6077428" y="2798424"/>
            <a:ext cx="1455175" cy="1302774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Rectangle 1"/>
          <p:cNvSpPr/>
          <p:nvPr/>
        </p:nvSpPr>
        <p:spPr>
          <a:xfrm>
            <a:off x="3816626" y="2935357"/>
            <a:ext cx="357809" cy="124204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API</a:t>
            </a:r>
            <a:endParaRPr lang="nl-NL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74435" y="3396343"/>
            <a:ext cx="1979193" cy="36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exagon 8"/>
          <p:cNvSpPr/>
          <p:nvPr/>
        </p:nvSpPr>
        <p:spPr>
          <a:xfrm rot="5400000">
            <a:off x="3127217" y="3565723"/>
            <a:ext cx="788312" cy="758061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228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Expose data in the monolith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1296000" y="2294521"/>
            <a:ext cx="2656240" cy="231058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Existing monolith</a:t>
            </a:r>
            <a:endParaRPr lang="nl-NL" dirty="0"/>
          </a:p>
        </p:txBody>
      </p:sp>
      <p:sp>
        <p:nvSpPr>
          <p:cNvPr id="5" name="Can 4"/>
          <p:cNvSpPr/>
          <p:nvPr/>
        </p:nvSpPr>
        <p:spPr>
          <a:xfrm>
            <a:off x="1796080" y="4928121"/>
            <a:ext cx="1656080" cy="1513840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nl-NL" dirty="0"/>
          </a:p>
        </p:txBody>
      </p:sp>
      <p:cxnSp>
        <p:nvCxnSpPr>
          <p:cNvPr id="6" name="Straight Arrow Connector 5"/>
          <p:cNvCxnSpPr>
            <a:stCxn id="4" idx="2"/>
            <a:endCxn id="5" idx="1"/>
          </p:cNvCxnSpPr>
          <p:nvPr/>
        </p:nvCxnSpPr>
        <p:spPr>
          <a:xfrm>
            <a:off x="2624120" y="4605102"/>
            <a:ext cx="0" cy="323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exagon 6"/>
          <p:cNvSpPr/>
          <p:nvPr/>
        </p:nvSpPr>
        <p:spPr>
          <a:xfrm rot="5400000">
            <a:off x="7136971" y="2791168"/>
            <a:ext cx="1455175" cy="1302774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Rectangle 1"/>
          <p:cNvSpPr/>
          <p:nvPr/>
        </p:nvSpPr>
        <p:spPr>
          <a:xfrm>
            <a:off x="6176938" y="2922320"/>
            <a:ext cx="357809" cy="124204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API</a:t>
            </a:r>
            <a:endParaRPr lang="nl-NL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524172" y="3389087"/>
            <a:ext cx="689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exagon 8"/>
          <p:cNvSpPr/>
          <p:nvPr/>
        </p:nvSpPr>
        <p:spPr>
          <a:xfrm rot="5400000">
            <a:off x="5387515" y="3115279"/>
            <a:ext cx="788312" cy="758061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Can 11"/>
          <p:cNvSpPr/>
          <p:nvPr/>
        </p:nvSpPr>
        <p:spPr>
          <a:xfrm>
            <a:off x="5402640" y="4928121"/>
            <a:ext cx="782320" cy="755913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nl-NL" dirty="0"/>
          </a:p>
        </p:txBody>
      </p:sp>
      <p:cxnSp>
        <p:nvCxnSpPr>
          <p:cNvPr id="13" name="Straight Arrow Connector 12"/>
          <p:cNvCxnSpPr>
            <a:stCxn id="9" idx="0"/>
            <a:endCxn id="12" idx="1"/>
          </p:cNvCxnSpPr>
          <p:nvPr/>
        </p:nvCxnSpPr>
        <p:spPr>
          <a:xfrm>
            <a:off x="5781671" y="3888466"/>
            <a:ext cx="12129" cy="1039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39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828800" y="1531257"/>
            <a:ext cx="6045200" cy="5058229"/>
          </a:xfrm>
          <a:prstGeom prst="rect">
            <a:avLst/>
          </a:prstGeom>
          <a:ln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databases first?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2210399" y="2016000"/>
            <a:ext cx="5337030" cy="231058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Existing monolith</a:t>
            </a:r>
            <a:endParaRPr lang="nl-NL" dirty="0"/>
          </a:p>
        </p:txBody>
      </p:sp>
      <p:sp>
        <p:nvSpPr>
          <p:cNvPr id="5" name="Can 4"/>
          <p:cNvSpPr/>
          <p:nvPr/>
        </p:nvSpPr>
        <p:spPr>
          <a:xfrm>
            <a:off x="3835051" y="4881829"/>
            <a:ext cx="2087726" cy="1513840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nl-NL" dirty="0"/>
          </a:p>
        </p:txBody>
      </p:sp>
      <p:cxnSp>
        <p:nvCxnSpPr>
          <p:cNvPr id="6" name="Straight Arrow Connector 5"/>
          <p:cNvCxnSpPr>
            <a:stCxn id="4" idx="2"/>
            <a:endCxn id="5" idx="1"/>
          </p:cNvCxnSpPr>
          <p:nvPr/>
        </p:nvCxnSpPr>
        <p:spPr>
          <a:xfrm>
            <a:off x="4878914" y="4326581"/>
            <a:ext cx="0" cy="55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7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966771" y="1531256"/>
            <a:ext cx="2663371" cy="5058229"/>
          </a:xfrm>
          <a:prstGeom prst="rect">
            <a:avLst/>
          </a:prstGeom>
          <a:ln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1828800" y="1531257"/>
            <a:ext cx="2663371" cy="5058229"/>
          </a:xfrm>
          <a:prstGeom prst="rect">
            <a:avLst/>
          </a:prstGeom>
          <a:ln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databases first?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2210399" y="2016000"/>
            <a:ext cx="5337030" cy="231058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Existing monolith</a:t>
            </a:r>
            <a:endParaRPr lang="nl-NL" dirty="0"/>
          </a:p>
        </p:txBody>
      </p:sp>
      <p:sp>
        <p:nvSpPr>
          <p:cNvPr id="5" name="Can 4"/>
          <p:cNvSpPr/>
          <p:nvPr/>
        </p:nvSpPr>
        <p:spPr>
          <a:xfrm>
            <a:off x="2700146" y="4873458"/>
            <a:ext cx="1662105" cy="1169151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nl-NL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31198" y="4320801"/>
            <a:ext cx="0" cy="55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n 10"/>
          <p:cNvSpPr/>
          <p:nvPr/>
        </p:nvSpPr>
        <p:spPr>
          <a:xfrm>
            <a:off x="2700145" y="4873458"/>
            <a:ext cx="1662105" cy="1169151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nl-NL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274398" y="4320801"/>
            <a:ext cx="0" cy="55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n 12"/>
          <p:cNvSpPr/>
          <p:nvPr/>
        </p:nvSpPr>
        <p:spPr>
          <a:xfrm>
            <a:off x="5443345" y="4873458"/>
            <a:ext cx="1662105" cy="1169151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301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 anchor="ctr" anchorCtr="1"/>
          <a:lstStyle/>
          <a:p>
            <a:pPr marL="0" indent="0" algn="ctr">
              <a:buNone/>
            </a:pPr>
            <a:r>
              <a:rPr lang="en-US" sz="3200" i="1" dirty="0"/>
              <a:t>Understand the performance and transactional integrity issues early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databases first?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204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consistency?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536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Transactionmanager</a:t>
            </a:r>
            <a:r>
              <a:rPr lang="en-US" dirty="0" smtClean="0"/>
              <a:t> (MSDTC)</a:t>
            </a:r>
          </a:p>
          <a:p>
            <a:pPr lvl="1"/>
            <a:r>
              <a:rPr lang="en-US" dirty="0" smtClean="0"/>
              <a:t>Trying preserve consistent state over boundaries</a:t>
            </a:r>
          </a:p>
          <a:p>
            <a:pPr lvl="1"/>
            <a:r>
              <a:rPr lang="en-US" dirty="0" smtClean="0"/>
              <a:t>Two phase commit</a:t>
            </a:r>
          </a:p>
          <a:p>
            <a:pPr lvl="1"/>
            <a:endParaRPr lang="en-US" dirty="0"/>
          </a:p>
          <a:p>
            <a:r>
              <a:rPr lang="en-US" dirty="0" smtClean="0"/>
              <a:t>Not foolproof</a:t>
            </a:r>
          </a:p>
          <a:p>
            <a:endParaRPr lang="en-US" dirty="0"/>
          </a:p>
          <a:p>
            <a:r>
              <a:rPr lang="en-US" dirty="0" smtClean="0"/>
              <a:t>Does not scale because of the locks!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transactions?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13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Avoid splitting data up (initial)</a:t>
            </a:r>
          </a:p>
          <a:p>
            <a:endParaRPr lang="en-US" dirty="0"/>
          </a:p>
          <a:p>
            <a:r>
              <a:rPr lang="en-US" dirty="0" smtClean="0"/>
              <a:t>Move from technical view of the process (i.e. compensating transactions)</a:t>
            </a:r>
          </a:p>
          <a:p>
            <a:endParaRPr lang="en-US" dirty="0"/>
          </a:p>
          <a:p>
            <a:r>
              <a:rPr lang="en-US" dirty="0" smtClean="0"/>
              <a:t>Services should have notion of eventual consistency</a:t>
            </a:r>
          </a:p>
          <a:p>
            <a:endParaRPr lang="en-US" dirty="0"/>
          </a:p>
          <a:p>
            <a:r>
              <a:rPr lang="en-US" dirty="0" smtClean="0"/>
              <a:t>Avoid using distributed transactions (does not scale)</a:t>
            </a:r>
          </a:p>
          <a:p>
            <a:endParaRPr lang="en-US" dirty="0"/>
          </a:p>
          <a:p>
            <a:r>
              <a:rPr lang="en-US" b="1" dirty="0" smtClean="0"/>
              <a:t>Determine per bounded context what consistency!</a:t>
            </a:r>
            <a:endParaRPr lang="nl-NL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consistency?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6653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805264" y="1559462"/>
            <a:ext cx="6093426" cy="4907344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72343" y="2835512"/>
            <a:ext cx="6161314" cy="2355245"/>
          </a:xfrm>
          <a:noFill/>
        </p:spPr>
        <p:txBody>
          <a:bodyPr wrap="square" anchor="ctr" anchorCtr="1">
            <a:normAutofit fontScale="92500" lnSpcReduction="10000"/>
          </a:bodyPr>
          <a:lstStyle/>
          <a:p>
            <a:pPr marL="0" indent="0" algn="ctr">
              <a:buNone/>
            </a:pPr>
            <a:r>
              <a:rPr lang="nl-NL" sz="3600" dirty="0" smtClean="0"/>
              <a:t>Small </a:t>
            </a:r>
            <a:r>
              <a:rPr lang="nl-NL" sz="3600" b="1" i="1" dirty="0" err="1" smtClean="0"/>
              <a:t>Independently</a:t>
            </a:r>
            <a:r>
              <a:rPr lang="nl-NL" sz="3600" dirty="0" smtClean="0"/>
              <a:t> </a:t>
            </a:r>
            <a:r>
              <a:rPr lang="nl-NL" sz="3600" b="1" i="1" dirty="0" err="1" smtClean="0"/>
              <a:t>Deployable</a:t>
            </a:r>
            <a:r>
              <a:rPr lang="nl-NL" sz="3600" dirty="0" smtClean="0"/>
              <a:t> services </a:t>
            </a:r>
            <a:r>
              <a:rPr lang="nl-NL" sz="3600" b="1" i="1" dirty="0" err="1" smtClean="0"/>
              <a:t>work</a:t>
            </a:r>
            <a:r>
              <a:rPr lang="nl-NL" sz="3600" b="1" i="1" dirty="0" smtClean="0"/>
              <a:t> </a:t>
            </a:r>
            <a:r>
              <a:rPr lang="nl-NL" sz="3600" b="1" i="1" dirty="0" err="1" smtClean="0"/>
              <a:t>together</a:t>
            </a:r>
            <a:r>
              <a:rPr lang="nl-NL" sz="3600" dirty="0" smtClean="0"/>
              <a:t>, </a:t>
            </a:r>
            <a:r>
              <a:rPr lang="nl-NL" sz="3600" dirty="0" err="1" smtClean="0"/>
              <a:t>modelled</a:t>
            </a:r>
            <a:r>
              <a:rPr lang="nl-NL" sz="3600" dirty="0" smtClean="0"/>
              <a:t> </a:t>
            </a:r>
            <a:r>
              <a:rPr lang="nl-NL" sz="3600" dirty="0" err="1" smtClean="0"/>
              <a:t>around</a:t>
            </a:r>
            <a:r>
              <a:rPr lang="nl-NL" sz="3600" dirty="0" smtClean="0"/>
              <a:t> a </a:t>
            </a:r>
            <a:r>
              <a:rPr lang="nl-NL" sz="3600" b="1" i="1" dirty="0" smtClean="0"/>
              <a:t>business domain</a:t>
            </a:r>
            <a:endParaRPr lang="nl-NL" sz="3600" b="1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microservices?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3904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Use local storage per service</a:t>
            </a:r>
          </a:p>
          <a:p>
            <a:pPr marL="457200" indent="-457200">
              <a:buAutoNum type="arabicPeriod"/>
            </a:pPr>
            <a:endParaRPr lang="en-US" dirty="0" smtClean="0">
              <a:sym typeface="Wingdings" panose="05000000000000000000" pitchFamily="2" charset="2"/>
            </a:endParaRPr>
          </a:p>
          <a:p>
            <a:pPr marL="457200" indent="-457200"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Treat as code</a:t>
            </a:r>
          </a:p>
          <a:p>
            <a:pPr marL="457200" indent="-4572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457200" indent="-457200"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As a service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static 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467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ends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185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UI</a:t>
            </a:r>
            <a:endParaRPr lang="nl-NL" dirty="0"/>
          </a:p>
        </p:txBody>
      </p:sp>
      <p:pic>
        <p:nvPicPr>
          <p:cNvPr id="1028" name="Picture 4" descr="Gerelateerde afbeeldi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574" y="1547367"/>
            <a:ext cx="7551173" cy="51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84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 For Frontends (BFF)</a:t>
            </a:r>
            <a:endParaRPr lang="nl-NL" dirty="0"/>
          </a:p>
        </p:txBody>
      </p:sp>
      <p:pic>
        <p:nvPicPr>
          <p:cNvPr id="3074" name="Picture 2" descr="https://samnewman.io/pattern-img/bff/bff-duplication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45" y="2016000"/>
            <a:ext cx="4028613" cy="465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02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Frontends (BFF)</a:t>
            </a:r>
            <a:endParaRPr lang="nl-NL" dirty="0"/>
          </a:p>
        </p:txBody>
      </p:sp>
      <p:pic>
        <p:nvPicPr>
          <p:cNvPr id="2052" name="Picture 4" descr="Afbeeldingsresultaat voor backend for frontend&quot;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343" y="2006168"/>
            <a:ext cx="3682159" cy="470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52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Have a good understanding about what you’re trying to achieve with your migration to microservices - this will determine how you carry out the </a:t>
            </a:r>
            <a:r>
              <a:rPr lang="en-US" dirty="0" smtClean="0"/>
              <a:t>migration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Incremental change is </a:t>
            </a:r>
            <a:r>
              <a:rPr lang="en-US" dirty="0" smtClean="0"/>
              <a:t>possible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Make sure you learn from each step you take - and adapt if </a:t>
            </a:r>
            <a:r>
              <a:rPr lang="en-US" dirty="0" smtClean="0"/>
              <a:t>required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It’s very rare that killing the monolith is what you need!</a:t>
            </a:r>
          </a:p>
          <a:p>
            <a:pPr marL="0" indent="0" algn="ctr">
              <a:buNone/>
            </a:pP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up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438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649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5110417"/>
              </p:ext>
            </p:extLst>
          </p:nvPr>
        </p:nvGraphicFramePr>
        <p:xfrm>
          <a:off x="948265" y="1333500"/>
          <a:ext cx="8648019" cy="5450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microservices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3090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b="1" i="1" dirty="0" smtClean="0"/>
              <a:t>Benefits:</a:t>
            </a:r>
          </a:p>
          <a:p>
            <a:pPr marL="0" indent="0">
              <a:buNone/>
            </a:pPr>
            <a:endParaRPr lang="en-US" i="1" dirty="0" smtClean="0"/>
          </a:p>
          <a:p>
            <a:r>
              <a:rPr lang="en-US" dirty="0" smtClean="0"/>
              <a:t>Organizational alignment</a:t>
            </a:r>
          </a:p>
          <a:p>
            <a:r>
              <a:rPr lang="en-US" dirty="0" smtClean="0"/>
              <a:t>Release functionality faster</a:t>
            </a:r>
          </a:p>
          <a:p>
            <a:r>
              <a:rPr lang="en-US" dirty="0" smtClean="0"/>
              <a:t>Independent scaling</a:t>
            </a:r>
          </a:p>
          <a:p>
            <a:r>
              <a:rPr lang="en-US" dirty="0" smtClean="0"/>
              <a:t>Easier focus on security concerns</a:t>
            </a:r>
          </a:p>
          <a:p>
            <a:r>
              <a:rPr lang="en-US" dirty="0" smtClean="0"/>
              <a:t>Adopt technology faster</a:t>
            </a:r>
          </a:p>
          <a:p>
            <a:r>
              <a:rPr lang="en-US" dirty="0" smtClean="0"/>
              <a:t>Embrace uncertainty in digital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smtClean="0"/>
              <a:t>Downsides:</a:t>
            </a:r>
          </a:p>
          <a:p>
            <a:pPr marL="0" indent="0">
              <a:buNone/>
            </a:pPr>
            <a:endParaRPr lang="en-US" i="1" dirty="0" smtClean="0"/>
          </a:p>
          <a:p>
            <a:r>
              <a:rPr lang="en-US" dirty="0" smtClean="0"/>
              <a:t>More choices to make</a:t>
            </a:r>
          </a:p>
          <a:p>
            <a:r>
              <a:rPr lang="en-US" dirty="0" smtClean="0"/>
              <a:t>Have a lead time</a:t>
            </a:r>
          </a:p>
          <a:p>
            <a:r>
              <a:rPr lang="en-US" dirty="0" smtClean="0"/>
              <a:t>Testing is harder</a:t>
            </a:r>
          </a:p>
          <a:p>
            <a:r>
              <a:rPr lang="en-US" dirty="0" smtClean="0"/>
              <a:t>Monitoring is more involved</a:t>
            </a:r>
          </a:p>
          <a:p>
            <a:r>
              <a:rPr lang="en-US" dirty="0" smtClean="0"/>
              <a:t>Operational overhead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Microservices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56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kid on the block?</a:t>
            </a:r>
            <a:endParaRPr lang="nl-NL" dirty="0"/>
          </a:p>
        </p:txBody>
      </p:sp>
      <p:pic>
        <p:nvPicPr>
          <p:cNvPr id="1026" name="Picture 2" descr="https://proxy.duckduckgo.com/iu/?u=https%3A%2F%2Ftse1.mm.bing.net%2Fth%3Fid%3DOIP.AEBbxRA6urMV6S9VaSlGxwHaFj%26pid%3DApi&amp;f=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686" y="1846073"/>
            <a:ext cx="5248501" cy="393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36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fo 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.potx" id="{0EA9C180-1A22-4A45-B49A-18B34D21D7EC}" vid="{C6DD1325-3EF6-4A1B-9D58-3AFF238EEB21}"/>
    </a:ext>
  </a:extLst>
</a:theme>
</file>

<file path=ppt/theme/theme2.xml><?xml version="1.0" encoding="utf-8"?>
<a:theme xmlns:a="http://schemas.openxmlformats.org/drawingml/2006/main" name="Info Support - donker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.potx" id="{0EA9C180-1A22-4A45-B49A-18B34D21D7EC}" vid="{F554193B-1C84-42AA-AF12-7F3B8C550375}"/>
    </a:ext>
  </a:extLst>
</a:theme>
</file>

<file path=ppt/theme/theme3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58805C9A31ED4698AA5994F7540466" ma:contentTypeVersion="1" ma:contentTypeDescription="Een nieuw document maken." ma:contentTypeScope="" ma:versionID="5cab34e6f8d54d32c51f192539e9981c">
  <xsd:schema xmlns:xsd="http://www.w3.org/2001/XMLSchema" xmlns:xs="http://www.w3.org/2001/XMLSchema" xmlns:p="http://schemas.microsoft.com/office/2006/metadata/properties" xmlns:ns2="a73fd6a0-a740-4ca0-a47f-6beba88ccc77" targetNamespace="http://schemas.microsoft.com/office/2006/metadata/properties" ma:root="true" ma:fieldsID="10b3ae9c115bae24efdfd9076c93080b" ns2:_="">
    <xsd:import namespace="a73fd6a0-a740-4ca0-a47f-6beba88ccc77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3fd6a0-a740-4ca0-a47f-6beba88ccc7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AE8C2F-0717-4D42-B44A-CAECCF122A1A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a73fd6a0-a740-4ca0-a47f-6beba88ccc7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522A51C-073F-4C45-9170-ECE5951F4D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C0CDE9-3E35-44FD-A63A-9795CF527D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3fd6a0-a740-4ca0-a47f-6beba88ccc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 Support presentatie_FINAL</Template>
  <TotalTime>0</TotalTime>
  <Words>1386</Words>
  <Application>Microsoft Office PowerPoint</Application>
  <PresentationFormat>Widescreen</PresentationFormat>
  <Paragraphs>368</Paragraphs>
  <Slides>66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Wingdings</vt:lpstr>
      <vt:lpstr>Info Support - licht</vt:lpstr>
      <vt:lpstr>Info Support - donker</vt:lpstr>
      <vt:lpstr>Monolith to microservices</vt:lpstr>
      <vt:lpstr>Who is Sam Newman?</vt:lpstr>
      <vt:lpstr>Workshop Monolith to microservices NDC Oslo 2019</vt:lpstr>
      <vt:lpstr>What is microservices?</vt:lpstr>
      <vt:lpstr>What is microservices?</vt:lpstr>
      <vt:lpstr>What is microservices?</vt:lpstr>
      <vt:lpstr>Principles microservices</vt:lpstr>
      <vt:lpstr>Microservices</vt:lpstr>
      <vt:lpstr>New kid on the block?</vt:lpstr>
      <vt:lpstr>Service Oriented Architecture (Endeavour)</vt:lpstr>
      <vt:lpstr>Service Oriented Architecture</vt:lpstr>
      <vt:lpstr>Microservices vs SOA</vt:lpstr>
      <vt:lpstr>Monoliths</vt:lpstr>
      <vt:lpstr>Monoliths</vt:lpstr>
      <vt:lpstr>Monoliths – Big ball of mud</vt:lpstr>
      <vt:lpstr>Monoliths – Distributed</vt:lpstr>
      <vt:lpstr>Monoliths – Modular </vt:lpstr>
      <vt:lpstr>Monoliths are bad?</vt:lpstr>
      <vt:lpstr>Monolith to microservices – GO!</vt:lpstr>
      <vt:lpstr>Define domain boundaries  </vt:lpstr>
      <vt:lpstr>Define domain boundaries  (bounded contexts)</vt:lpstr>
      <vt:lpstr>Bounded context  Microservice</vt:lpstr>
      <vt:lpstr>Can lead to finer grained</vt:lpstr>
      <vt:lpstr>Where to start?</vt:lpstr>
      <vt:lpstr>Where to start? </vt:lpstr>
      <vt:lpstr>Where to start?</vt:lpstr>
      <vt:lpstr>Where to start?</vt:lpstr>
      <vt:lpstr>Where to start?</vt:lpstr>
      <vt:lpstr>Where to start?</vt:lpstr>
      <vt:lpstr>Incremental change</vt:lpstr>
      <vt:lpstr>Strangler pattern</vt:lpstr>
      <vt:lpstr>Strangler pattern</vt:lpstr>
      <vt:lpstr>Proxy</vt:lpstr>
      <vt:lpstr>HTTP Proxy</vt:lpstr>
      <vt:lpstr>HTTP Proxy</vt:lpstr>
      <vt:lpstr>HTTP Proxy</vt:lpstr>
      <vt:lpstr>Protocol changing proxy</vt:lpstr>
      <vt:lpstr>Event decorating proxy</vt:lpstr>
      <vt:lpstr>Event decorating proxy</vt:lpstr>
      <vt:lpstr>Change data capture</vt:lpstr>
      <vt:lpstr>Change data capture</vt:lpstr>
      <vt:lpstr>Change data capture</vt:lpstr>
      <vt:lpstr>Branch by abstraction</vt:lpstr>
      <vt:lpstr>Branch by abstraction</vt:lpstr>
      <vt:lpstr>Branch by abstraction</vt:lpstr>
      <vt:lpstr>Branch by abstraction</vt:lpstr>
      <vt:lpstr>Branch by abstraction</vt:lpstr>
      <vt:lpstr>Err… Databases?</vt:lpstr>
      <vt:lpstr>Accessing data</vt:lpstr>
      <vt:lpstr>Avoid sharing databases</vt:lpstr>
      <vt:lpstr>Expose data in the monolith</vt:lpstr>
      <vt:lpstr>Expose data in the monolith</vt:lpstr>
      <vt:lpstr>Expose data in the monolith</vt:lpstr>
      <vt:lpstr>Split databases first?</vt:lpstr>
      <vt:lpstr>Split databases first?</vt:lpstr>
      <vt:lpstr>Split databases first?</vt:lpstr>
      <vt:lpstr>What about consistency?</vt:lpstr>
      <vt:lpstr>Distributed transactions?</vt:lpstr>
      <vt:lpstr>Data consistency?</vt:lpstr>
      <vt:lpstr>Shared static data</vt:lpstr>
      <vt:lpstr>Front ends</vt:lpstr>
      <vt:lpstr>Composite UI</vt:lpstr>
      <vt:lpstr>Backend For Frontends (BFF)</vt:lpstr>
      <vt:lpstr>Backend For Frontends (BFF)</vt:lpstr>
      <vt:lpstr>Wrap up</vt:lpstr>
      <vt:lpstr>Questions?</vt:lpstr>
    </vt:vector>
  </TitlesOfParts>
  <Company>Info Support bv.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Ka-Wai Lin</dc:creator>
  <dc:description>Template by Orange Pepper_x000d_
Design by Beeldenfabriek_x000d_
2018</dc:description>
  <cp:lastModifiedBy>Ka-Wai Lin</cp:lastModifiedBy>
  <cp:revision>214</cp:revision>
  <dcterms:created xsi:type="dcterms:W3CDTF">2019-10-02T14:57:39Z</dcterms:created>
  <dcterms:modified xsi:type="dcterms:W3CDTF">2020-02-01T10:42:51Z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0x0101000858805C9A31ED4698AA5994F7540466</vt:lpwstr>
  </property>
</Properties>
</file>